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57" r:id="rId5"/>
    <p:sldId id="260" r:id="rId6"/>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50" d="100"/>
          <a:sy n="50" d="100"/>
        </p:scale>
        <p:origin x="-2454" y="-81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6DEF8201-28D6-461F-8B1E-A742E8ED9AE3}" type="datetimeFigureOut">
              <a:rPr lang="it-IT" smtClean="0"/>
              <a:pPr/>
              <a:t>23/06/2016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DA4AEC20-752C-476C-B1F7-582EE5D139EE}" type="slidenum">
              <a:rPr lang="it-IT" smtClean="0"/>
              <a:pPr/>
              <a:t>‹N›</a:t>
            </a:fld>
            <a:endParaRPr lang="it-IT"/>
          </a:p>
        </p:txBody>
      </p:sp>
    </p:spTree>
    <p:extLst>
      <p:ext uri="{BB962C8B-B14F-4D97-AF65-F5344CB8AC3E}">
        <p14:creationId xmlns:p14="http://schemas.microsoft.com/office/powerpoint/2010/main" val="36002936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6DEF8201-28D6-461F-8B1E-A742E8ED9AE3}" type="datetimeFigureOut">
              <a:rPr lang="it-IT" smtClean="0"/>
              <a:pPr/>
              <a:t>23/06/2016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DA4AEC20-752C-476C-B1F7-582EE5D139EE}" type="slidenum">
              <a:rPr lang="it-IT" smtClean="0"/>
              <a:pPr/>
              <a:t>‹N›</a:t>
            </a:fld>
            <a:endParaRPr lang="it-IT"/>
          </a:p>
        </p:txBody>
      </p:sp>
    </p:spTree>
    <p:extLst>
      <p:ext uri="{BB962C8B-B14F-4D97-AF65-F5344CB8AC3E}">
        <p14:creationId xmlns:p14="http://schemas.microsoft.com/office/powerpoint/2010/main" val="37765003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6DEF8201-28D6-461F-8B1E-A742E8ED9AE3}" type="datetimeFigureOut">
              <a:rPr lang="it-IT" smtClean="0"/>
              <a:pPr/>
              <a:t>23/06/2016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DA4AEC20-752C-476C-B1F7-582EE5D139EE}" type="slidenum">
              <a:rPr lang="it-IT" smtClean="0"/>
              <a:pPr/>
              <a:t>‹N›</a:t>
            </a:fld>
            <a:endParaRPr lang="it-IT"/>
          </a:p>
        </p:txBody>
      </p:sp>
    </p:spTree>
    <p:extLst>
      <p:ext uri="{BB962C8B-B14F-4D97-AF65-F5344CB8AC3E}">
        <p14:creationId xmlns:p14="http://schemas.microsoft.com/office/powerpoint/2010/main" val="6372926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6DEF8201-28D6-461F-8B1E-A742E8ED9AE3}" type="datetimeFigureOut">
              <a:rPr lang="it-IT" smtClean="0"/>
              <a:pPr/>
              <a:t>23/06/2016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DA4AEC20-752C-476C-B1F7-582EE5D139EE}" type="slidenum">
              <a:rPr lang="it-IT" smtClean="0"/>
              <a:pPr/>
              <a:t>‹N›</a:t>
            </a:fld>
            <a:endParaRPr lang="it-IT"/>
          </a:p>
        </p:txBody>
      </p:sp>
    </p:spTree>
    <p:extLst>
      <p:ext uri="{BB962C8B-B14F-4D97-AF65-F5344CB8AC3E}">
        <p14:creationId xmlns:p14="http://schemas.microsoft.com/office/powerpoint/2010/main" val="28864872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6DEF8201-28D6-461F-8B1E-A742E8ED9AE3}" type="datetimeFigureOut">
              <a:rPr lang="it-IT" smtClean="0"/>
              <a:pPr/>
              <a:t>23/06/2016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DA4AEC20-752C-476C-B1F7-582EE5D139EE}" type="slidenum">
              <a:rPr lang="it-IT" smtClean="0"/>
              <a:pPr/>
              <a:t>‹N›</a:t>
            </a:fld>
            <a:endParaRPr lang="it-IT"/>
          </a:p>
        </p:txBody>
      </p:sp>
    </p:spTree>
    <p:extLst>
      <p:ext uri="{BB962C8B-B14F-4D97-AF65-F5344CB8AC3E}">
        <p14:creationId xmlns:p14="http://schemas.microsoft.com/office/powerpoint/2010/main" val="16895241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6DEF8201-28D6-461F-8B1E-A742E8ED9AE3}" type="datetimeFigureOut">
              <a:rPr lang="it-IT" smtClean="0"/>
              <a:pPr/>
              <a:t>23/06/2016</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DA4AEC20-752C-476C-B1F7-582EE5D139EE}" type="slidenum">
              <a:rPr lang="it-IT" smtClean="0"/>
              <a:pPr/>
              <a:t>‹N›</a:t>
            </a:fld>
            <a:endParaRPr lang="it-IT"/>
          </a:p>
        </p:txBody>
      </p:sp>
    </p:spTree>
    <p:extLst>
      <p:ext uri="{BB962C8B-B14F-4D97-AF65-F5344CB8AC3E}">
        <p14:creationId xmlns:p14="http://schemas.microsoft.com/office/powerpoint/2010/main" val="16069645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6DEF8201-28D6-461F-8B1E-A742E8ED9AE3}" type="datetimeFigureOut">
              <a:rPr lang="it-IT" smtClean="0"/>
              <a:pPr/>
              <a:t>23/06/2016</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DA4AEC20-752C-476C-B1F7-582EE5D139EE}" type="slidenum">
              <a:rPr lang="it-IT" smtClean="0"/>
              <a:pPr/>
              <a:t>‹N›</a:t>
            </a:fld>
            <a:endParaRPr lang="it-IT"/>
          </a:p>
        </p:txBody>
      </p:sp>
    </p:spTree>
    <p:extLst>
      <p:ext uri="{BB962C8B-B14F-4D97-AF65-F5344CB8AC3E}">
        <p14:creationId xmlns:p14="http://schemas.microsoft.com/office/powerpoint/2010/main" val="17822346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6DEF8201-28D6-461F-8B1E-A742E8ED9AE3}" type="datetimeFigureOut">
              <a:rPr lang="it-IT" smtClean="0"/>
              <a:pPr/>
              <a:t>23/06/2016</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DA4AEC20-752C-476C-B1F7-582EE5D139EE}" type="slidenum">
              <a:rPr lang="it-IT" smtClean="0"/>
              <a:pPr/>
              <a:t>‹N›</a:t>
            </a:fld>
            <a:endParaRPr lang="it-IT"/>
          </a:p>
        </p:txBody>
      </p:sp>
    </p:spTree>
    <p:extLst>
      <p:ext uri="{BB962C8B-B14F-4D97-AF65-F5344CB8AC3E}">
        <p14:creationId xmlns:p14="http://schemas.microsoft.com/office/powerpoint/2010/main" val="12508724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6DEF8201-28D6-461F-8B1E-A742E8ED9AE3}" type="datetimeFigureOut">
              <a:rPr lang="it-IT" smtClean="0"/>
              <a:pPr/>
              <a:t>23/06/2016</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DA4AEC20-752C-476C-B1F7-582EE5D139EE}" type="slidenum">
              <a:rPr lang="it-IT" smtClean="0"/>
              <a:pPr/>
              <a:t>‹N›</a:t>
            </a:fld>
            <a:endParaRPr lang="it-IT"/>
          </a:p>
        </p:txBody>
      </p:sp>
    </p:spTree>
    <p:extLst>
      <p:ext uri="{BB962C8B-B14F-4D97-AF65-F5344CB8AC3E}">
        <p14:creationId xmlns:p14="http://schemas.microsoft.com/office/powerpoint/2010/main" val="42115752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6DEF8201-28D6-461F-8B1E-A742E8ED9AE3}" type="datetimeFigureOut">
              <a:rPr lang="it-IT" smtClean="0"/>
              <a:pPr/>
              <a:t>23/06/2016</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DA4AEC20-752C-476C-B1F7-582EE5D139EE}" type="slidenum">
              <a:rPr lang="it-IT" smtClean="0"/>
              <a:pPr/>
              <a:t>‹N›</a:t>
            </a:fld>
            <a:endParaRPr lang="it-IT"/>
          </a:p>
        </p:txBody>
      </p:sp>
    </p:spTree>
    <p:extLst>
      <p:ext uri="{BB962C8B-B14F-4D97-AF65-F5344CB8AC3E}">
        <p14:creationId xmlns:p14="http://schemas.microsoft.com/office/powerpoint/2010/main" val="26237988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6DEF8201-28D6-461F-8B1E-A742E8ED9AE3}" type="datetimeFigureOut">
              <a:rPr lang="it-IT" smtClean="0"/>
              <a:pPr/>
              <a:t>23/06/2016</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DA4AEC20-752C-476C-B1F7-582EE5D139EE}" type="slidenum">
              <a:rPr lang="it-IT" smtClean="0"/>
              <a:pPr/>
              <a:t>‹N›</a:t>
            </a:fld>
            <a:endParaRPr lang="it-IT"/>
          </a:p>
        </p:txBody>
      </p:sp>
    </p:spTree>
    <p:extLst>
      <p:ext uri="{BB962C8B-B14F-4D97-AF65-F5344CB8AC3E}">
        <p14:creationId xmlns:p14="http://schemas.microsoft.com/office/powerpoint/2010/main" val="9000368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tint val="66000"/>
                <a:satMod val="160000"/>
              </a:schemeClr>
            </a:gs>
            <a:gs pos="57000">
              <a:schemeClr val="accent1">
                <a:tint val="44500"/>
                <a:satMod val="16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DEF8201-28D6-461F-8B1E-A742E8ED9AE3}" type="datetimeFigureOut">
              <a:rPr lang="it-IT" smtClean="0"/>
              <a:pPr/>
              <a:t>23/06/2016</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4AEC20-752C-476C-B1F7-582EE5D139EE}" type="slidenum">
              <a:rPr lang="it-IT" smtClean="0"/>
              <a:pPr/>
              <a:t>‹N›</a:t>
            </a:fld>
            <a:endParaRPr lang="it-IT"/>
          </a:p>
        </p:txBody>
      </p:sp>
    </p:spTree>
    <p:extLst>
      <p:ext uri="{BB962C8B-B14F-4D97-AF65-F5344CB8AC3E}">
        <p14:creationId xmlns:p14="http://schemas.microsoft.com/office/powerpoint/2010/main" val="34784965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mailto:esami@istruzione.umbria.it" TargetMode="External"/><Relationship Id="rId1" Type="http://schemas.openxmlformats.org/officeDocument/2006/relationships/slideLayout" Target="../slideLayouts/slideLayout6.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mailto:esami@istruzione.umbria.it" TargetMode="Externa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olo 9"/>
          <p:cNvSpPr>
            <a:spLocks noGrp="1"/>
          </p:cNvSpPr>
          <p:nvPr>
            <p:ph type="title"/>
          </p:nvPr>
        </p:nvSpPr>
        <p:spPr>
          <a:xfrm>
            <a:off x="457200" y="1196752"/>
            <a:ext cx="8229600" cy="4464496"/>
          </a:xfrm>
        </p:spPr>
        <p:txBody>
          <a:bodyPr>
            <a:normAutofit/>
          </a:bodyPr>
          <a:lstStyle/>
          <a:p>
            <a:r>
              <a:rPr lang="it-IT" b="1" dirty="0" smtClean="0">
                <a:solidFill>
                  <a:schemeClr val="tx2">
                    <a:lumMod val="75000"/>
                  </a:schemeClr>
                </a:solidFill>
              </a:rPr>
              <a:t>RIUNIONE PRESIDENTI</a:t>
            </a:r>
            <a:br>
              <a:rPr lang="it-IT" b="1" dirty="0" smtClean="0">
                <a:solidFill>
                  <a:schemeClr val="tx2">
                    <a:lumMod val="75000"/>
                  </a:schemeClr>
                </a:solidFill>
              </a:rPr>
            </a:br>
            <a:r>
              <a:rPr lang="it-IT" b="1" dirty="0" smtClean="0">
                <a:solidFill>
                  <a:schemeClr val="tx2">
                    <a:lumMod val="75000"/>
                  </a:schemeClr>
                </a:solidFill>
              </a:rPr>
              <a:t>DI COMMISSIONE</a:t>
            </a:r>
            <a:br>
              <a:rPr lang="it-IT" b="1" dirty="0" smtClean="0">
                <a:solidFill>
                  <a:schemeClr val="tx2">
                    <a:lumMod val="75000"/>
                  </a:schemeClr>
                </a:solidFill>
              </a:rPr>
            </a:br>
            <a:r>
              <a:rPr lang="it-IT" b="1" dirty="0">
                <a:solidFill>
                  <a:schemeClr val="tx2">
                    <a:lumMod val="75000"/>
                  </a:schemeClr>
                </a:solidFill>
              </a:rPr>
              <a:t/>
            </a:r>
            <a:br>
              <a:rPr lang="it-IT" b="1" dirty="0">
                <a:solidFill>
                  <a:schemeClr val="tx2">
                    <a:lumMod val="75000"/>
                  </a:schemeClr>
                </a:solidFill>
              </a:rPr>
            </a:br>
            <a:r>
              <a:rPr lang="it-IT" dirty="0"/>
              <a:t/>
            </a:r>
            <a:br>
              <a:rPr lang="it-IT" dirty="0"/>
            </a:br>
            <a:r>
              <a:rPr lang="it-IT" sz="2400" dirty="0">
                <a:solidFill>
                  <a:schemeClr val="tx2">
                    <a:lumMod val="75000"/>
                  </a:schemeClr>
                </a:solidFill>
              </a:rPr>
              <a:t> </a:t>
            </a:r>
            <a:r>
              <a:rPr lang="it-IT" sz="2400" b="1" dirty="0">
                <a:solidFill>
                  <a:schemeClr val="tx2">
                    <a:lumMod val="75000"/>
                  </a:schemeClr>
                </a:solidFill>
              </a:rPr>
              <a:t>Centro Congressi </a:t>
            </a:r>
            <a:r>
              <a:rPr lang="it-IT" sz="2400" b="1" dirty="0" smtClean="0">
                <a:solidFill>
                  <a:schemeClr val="tx2">
                    <a:lumMod val="75000"/>
                  </a:schemeClr>
                </a:solidFill>
              </a:rPr>
              <a:t>Capitini </a:t>
            </a:r>
            <a:r>
              <a:rPr lang="it-IT" sz="2400" b="1" dirty="0">
                <a:solidFill>
                  <a:schemeClr val="tx2">
                    <a:lumMod val="75000"/>
                  </a:schemeClr>
                </a:solidFill>
              </a:rPr>
              <a:t>di </a:t>
            </a:r>
            <a:r>
              <a:rPr lang="it-IT" sz="2400" b="1" dirty="0" smtClean="0">
                <a:solidFill>
                  <a:schemeClr val="tx2">
                    <a:lumMod val="75000"/>
                  </a:schemeClr>
                </a:solidFill>
              </a:rPr>
              <a:t>Perugia</a:t>
            </a:r>
            <a:br>
              <a:rPr lang="it-IT" sz="2400" b="1" dirty="0" smtClean="0">
                <a:solidFill>
                  <a:schemeClr val="tx2">
                    <a:lumMod val="75000"/>
                  </a:schemeClr>
                </a:solidFill>
              </a:rPr>
            </a:br>
            <a:r>
              <a:rPr lang="it-IT" sz="2400" b="1" dirty="0" smtClean="0">
                <a:solidFill>
                  <a:schemeClr val="tx2">
                    <a:lumMod val="75000"/>
                  </a:schemeClr>
                </a:solidFill>
              </a:rPr>
              <a:t> 21 giugno2016</a:t>
            </a:r>
            <a:endParaRPr lang="it-IT" sz="2400" b="1" dirty="0">
              <a:solidFill>
                <a:schemeClr val="tx2">
                  <a:lumMod val="75000"/>
                </a:schemeClr>
              </a:solidFill>
            </a:endParaRPr>
          </a:p>
        </p:txBody>
      </p:sp>
      <p:pic>
        <p:nvPicPr>
          <p:cNvPr id="4"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5576" y="260648"/>
            <a:ext cx="5256584" cy="7920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32240" y="188640"/>
            <a:ext cx="1857375" cy="10382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99608151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olo 9"/>
          <p:cNvSpPr>
            <a:spLocks noGrp="1"/>
          </p:cNvSpPr>
          <p:nvPr>
            <p:ph type="title"/>
          </p:nvPr>
        </p:nvSpPr>
        <p:spPr>
          <a:xfrm>
            <a:off x="467544" y="116632"/>
            <a:ext cx="8229600" cy="1143000"/>
          </a:xfrm>
        </p:spPr>
        <p:txBody>
          <a:bodyPr>
            <a:normAutofit fontScale="90000"/>
          </a:bodyPr>
          <a:lstStyle/>
          <a:p>
            <a:pPr algn="l"/>
            <a:r>
              <a:rPr lang="it-IT" sz="3600" b="1" smtClean="0">
                <a:solidFill>
                  <a:schemeClr val="tx2">
                    <a:lumMod val="75000"/>
                  </a:schemeClr>
                </a:solidFill>
              </a:rPr>
              <a:t/>
            </a:r>
            <a:br>
              <a:rPr lang="it-IT" sz="3600" b="1" smtClean="0">
                <a:solidFill>
                  <a:schemeClr val="tx2">
                    <a:lumMod val="75000"/>
                  </a:schemeClr>
                </a:solidFill>
              </a:rPr>
            </a:br>
            <a:r>
              <a:rPr lang="it-IT" sz="3600" b="1" smtClean="0">
                <a:solidFill>
                  <a:schemeClr val="tx2">
                    <a:lumMod val="75000"/>
                  </a:schemeClr>
                </a:solidFill>
              </a:rPr>
              <a:t/>
            </a:r>
            <a:br>
              <a:rPr lang="it-IT" sz="3600" b="1" smtClean="0">
                <a:solidFill>
                  <a:schemeClr val="tx2">
                    <a:lumMod val="75000"/>
                  </a:schemeClr>
                </a:solidFill>
              </a:rPr>
            </a:br>
            <a:endParaRPr lang="it-IT" sz="3600" b="1" dirty="0">
              <a:solidFill>
                <a:schemeClr val="tx2">
                  <a:lumMod val="75000"/>
                </a:schemeClr>
              </a:solidFill>
            </a:endParaRPr>
          </a:p>
        </p:txBody>
      </p:sp>
      <p:sp>
        <p:nvSpPr>
          <p:cNvPr id="13" name="Segnaposto contenuto 12"/>
          <p:cNvSpPr>
            <a:spLocks noGrp="1"/>
          </p:cNvSpPr>
          <p:nvPr>
            <p:ph idx="1"/>
          </p:nvPr>
        </p:nvSpPr>
        <p:spPr>
          <a:xfrm>
            <a:off x="457200" y="764705"/>
            <a:ext cx="8229600" cy="4680519"/>
          </a:xfrm>
        </p:spPr>
        <p:txBody>
          <a:bodyPr>
            <a:normAutofit fontScale="92500" lnSpcReduction="10000"/>
          </a:bodyPr>
          <a:lstStyle/>
          <a:p>
            <a:r>
              <a:rPr lang="it-IT" b="1" dirty="0" smtClean="0">
                <a:solidFill>
                  <a:schemeClr val="tx2">
                    <a:lumMod val="75000"/>
                  </a:schemeClr>
                </a:solidFill>
              </a:rPr>
              <a:t>Le prove scritte</a:t>
            </a:r>
          </a:p>
          <a:p>
            <a:pPr marL="0" indent="0">
              <a:buNone/>
            </a:pPr>
            <a:endParaRPr lang="it-IT" b="1" dirty="0" smtClean="0">
              <a:solidFill>
                <a:schemeClr val="tx2">
                  <a:lumMod val="75000"/>
                </a:schemeClr>
              </a:solidFill>
            </a:endParaRPr>
          </a:p>
          <a:p>
            <a:r>
              <a:rPr lang="it-IT" b="1" dirty="0" smtClean="0">
                <a:solidFill>
                  <a:schemeClr val="tx2">
                    <a:lumMod val="75000"/>
                  </a:schemeClr>
                </a:solidFill>
              </a:rPr>
              <a:t>Il colloquio</a:t>
            </a:r>
          </a:p>
          <a:p>
            <a:pPr marL="0" indent="0">
              <a:buNone/>
            </a:pPr>
            <a:endParaRPr lang="it-IT" b="1" dirty="0" smtClean="0">
              <a:solidFill>
                <a:schemeClr val="tx2">
                  <a:lumMod val="75000"/>
                </a:schemeClr>
              </a:solidFill>
            </a:endParaRPr>
          </a:p>
          <a:p>
            <a:r>
              <a:rPr lang="it-IT" b="1" dirty="0" smtClean="0">
                <a:solidFill>
                  <a:schemeClr val="tx2">
                    <a:lumMod val="75000"/>
                  </a:schemeClr>
                </a:solidFill>
              </a:rPr>
              <a:t>La valutazione </a:t>
            </a:r>
          </a:p>
          <a:p>
            <a:pPr marL="0" indent="0">
              <a:buNone/>
            </a:pPr>
            <a:endParaRPr lang="it-IT" b="1" dirty="0" smtClean="0">
              <a:solidFill>
                <a:schemeClr val="tx2">
                  <a:lumMod val="75000"/>
                </a:schemeClr>
              </a:solidFill>
            </a:endParaRPr>
          </a:p>
          <a:p>
            <a:r>
              <a:rPr lang="it-IT" b="1" dirty="0" smtClean="0">
                <a:solidFill>
                  <a:schemeClr val="tx2">
                    <a:lumMod val="75000"/>
                  </a:schemeClr>
                </a:solidFill>
              </a:rPr>
              <a:t>Il  presidente</a:t>
            </a:r>
          </a:p>
          <a:p>
            <a:endParaRPr lang="it-IT" b="1" dirty="0">
              <a:solidFill>
                <a:schemeClr val="tx2">
                  <a:lumMod val="75000"/>
                </a:schemeClr>
              </a:solidFill>
            </a:endParaRPr>
          </a:p>
          <a:p>
            <a:r>
              <a:rPr lang="it-IT" b="1" dirty="0" smtClean="0">
                <a:solidFill>
                  <a:schemeClr val="tx2">
                    <a:lumMod val="75000"/>
                  </a:schemeClr>
                </a:solidFill>
              </a:rPr>
              <a:t>Il piano di assistenza</a:t>
            </a:r>
            <a:endParaRPr lang="it-IT" b="1" dirty="0">
              <a:solidFill>
                <a:schemeClr val="tx2">
                  <a:lumMod val="75000"/>
                </a:schemeClr>
              </a:solidFill>
            </a:endParaRPr>
          </a:p>
        </p:txBody>
      </p:sp>
      <p:pic>
        <p:nvPicPr>
          <p:cNvPr id="102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67744" y="5785929"/>
            <a:ext cx="5400600" cy="58550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7656894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animEffect transition="in" filter="barn(inVertical)">
                                      <p:cBhvr>
                                        <p:cTn id="7" dur="500"/>
                                        <p:tgtEl>
                                          <p:spTgt spid="1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13">
                                            <p:txEl>
                                              <p:pRg st="2" end="2"/>
                                            </p:txEl>
                                          </p:spTgt>
                                        </p:tgtEl>
                                        <p:attrNameLst>
                                          <p:attrName>style.visibility</p:attrName>
                                        </p:attrNameLst>
                                      </p:cBhvr>
                                      <p:to>
                                        <p:strVal val="visible"/>
                                      </p:to>
                                    </p:set>
                                    <p:animEffect transition="in" filter="barn(inVertical)">
                                      <p:cBhvr>
                                        <p:cTn id="12" dur="500"/>
                                        <p:tgtEl>
                                          <p:spTgt spid="1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13">
                                            <p:txEl>
                                              <p:pRg st="4" end="4"/>
                                            </p:txEl>
                                          </p:spTgt>
                                        </p:tgtEl>
                                        <p:attrNameLst>
                                          <p:attrName>style.visibility</p:attrName>
                                        </p:attrNameLst>
                                      </p:cBhvr>
                                      <p:to>
                                        <p:strVal val="visible"/>
                                      </p:to>
                                    </p:set>
                                    <p:animEffect transition="in" filter="barn(inVertical)">
                                      <p:cBhvr>
                                        <p:cTn id="17" dur="500"/>
                                        <p:tgtEl>
                                          <p:spTgt spid="1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13">
                                            <p:txEl>
                                              <p:pRg st="6" end="6"/>
                                            </p:txEl>
                                          </p:spTgt>
                                        </p:tgtEl>
                                        <p:attrNameLst>
                                          <p:attrName>style.visibility</p:attrName>
                                        </p:attrNameLst>
                                      </p:cBhvr>
                                      <p:to>
                                        <p:strVal val="visible"/>
                                      </p:to>
                                    </p:set>
                                    <p:animEffect transition="in" filter="barn(inVertical)">
                                      <p:cBhvr>
                                        <p:cTn id="22" dur="500"/>
                                        <p:tgtEl>
                                          <p:spTgt spid="1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13">
                                            <p:txEl>
                                              <p:pRg st="8" end="8"/>
                                            </p:txEl>
                                          </p:spTgt>
                                        </p:tgtEl>
                                        <p:attrNameLst>
                                          <p:attrName>style.visibility</p:attrName>
                                        </p:attrNameLst>
                                      </p:cBhvr>
                                      <p:to>
                                        <p:strVal val="visible"/>
                                      </p:to>
                                    </p:set>
                                    <p:animEffect transition="in" filter="barn(inVertical)">
                                      <p:cBhvr>
                                        <p:cTn id="27" dur="500"/>
                                        <p:tgtEl>
                                          <p:spTgt spid="1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olo 9"/>
          <p:cNvSpPr>
            <a:spLocks noGrp="1"/>
          </p:cNvSpPr>
          <p:nvPr>
            <p:ph type="title"/>
          </p:nvPr>
        </p:nvSpPr>
        <p:spPr>
          <a:xfrm>
            <a:off x="457200" y="274638"/>
            <a:ext cx="8435280" cy="1143000"/>
          </a:xfrm>
        </p:spPr>
        <p:txBody>
          <a:bodyPr>
            <a:normAutofit fontScale="90000"/>
          </a:bodyPr>
          <a:lstStyle/>
          <a:p>
            <a:r>
              <a:rPr lang="it-IT" dirty="0" smtClean="0"/>
              <a:t>Relazione del Presidente*</a:t>
            </a:r>
            <a:br>
              <a:rPr lang="it-IT" dirty="0" smtClean="0"/>
            </a:br>
            <a:r>
              <a:rPr lang="it-IT" sz="2200" dirty="0" smtClean="0"/>
              <a:t>*</a:t>
            </a:r>
            <a:r>
              <a:rPr lang="it-IT" sz="2000" b="1" dirty="0" smtClean="0"/>
              <a:t>da inviare a </a:t>
            </a:r>
            <a:r>
              <a:rPr lang="it-IT" sz="2000" b="1" dirty="0" smtClean="0">
                <a:hlinkClick r:id="rId2"/>
              </a:rPr>
              <a:t>esami@istruzione.umbria.it</a:t>
            </a:r>
            <a:r>
              <a:rPr lang="it-IT" sz="2000" b="1" dirty="0" smtClean="0"/>
              <a:t> a conclusione di tutte le operazioni d’esame. Il modello è scaricabile </a:t>
            </a:r>
            <a:r>
              <a:rPr lang="it-IT" sz="2000" b="1" dirty="0"/>
              <a:t>dal sito http://istruzione.umbria.it</a:t>
            </a:r>
            <a:r>
              <a:rPr lang="it-IT" sz="2000" b="1" dirty="0" smtClean="0"/>
              <a:t>/</a:t>
            </a:r>
            <a:br>
              <a:rPr lang="it-IT" sz="2000" b="1" dirty="0" smtClean="0"/>
            </a:br>
            <a:r>
              <a:rPr lang="it-IT" sz="2000" b="1" dirty="0" smtClean="0"/>
              <a:t/>
            </a:r>
            <a:br>
              <a:rPr lang="it-IT" sz="2000" b="1" dirty="0" smtClean="0"/>
            </a:br>
            <a:endParaRPr lang="it-IT" sz="2000" b="1" dirty="0"/>
          </a:p>
        </p:txBody>
      </p:sp>
      <p:pic>
        <p:nvPicPr>
          <p:cNvPr id="102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67744" y="5785929"/>
            <a:ext cx="5400600" cy="58550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95536" y="1484784"/>
            <a:ext cx="8424936" cy="474004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76568942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olo 9"/>
          <p:cNvSpPr>
            <a:spLocks noGrp="1"/>
          </p:cNvSpPr>
          <p:nvPr>
            <p:ph type="title"/>
          </p:nvPr>
        </p:nvSpPr>
        <p:spPr/>
        <p:txBody>
          <a:bodyPr>
            <a:normAutofit/>
          </a:bodyPr>
          <a:lstStyle/>
          <a:p>
            <a:r>
              <a:rPr lang="it-IT" sz="3600" b="1" dirty="0" smtClean="0"/>
              <a:t>Ripartizione territoriale dirigenti tecnici</a:t>
            </a:r>
            <a:endParaRPr lang="it-IT" sz="3600" b="1" dirty="0"/>
          </a:p>
        </p:txBody>
      </p:sp>
      <p:pic>
        <p:nvPicPr>
          <p:cNvPr id="102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67744" y="5785929"/>
            <a:ext cx="5400600" cy="58550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aphicFrame>
        <p:nvGraphicFramePr>
          <p:cNvPr id="2" name="Tabella 1"/>
          <p:cNvGraphicFramePr>
            <a:graphicFrameLocks noGrp="1"/>
          </p:cNvGraphicFramePr>
          <p:nvPr>
            <p:extLst>
              <p:ext uri="{D42A27DB-BD31-4B8C-83A1-F6EECF244321}">
                <p14:modId xmlns:p14="http://schemas.microsoft.com/office/powerpoint/2010/main" val="3950584205"/>
              </p:ext>
            </p:extLst>
          </p:nvPr>
        </p:nvGraphicFramePr>
        <p:xfrm>
          <a:off x="1187624" y="2060848"/>
          <a:ext cx="2952328" cy="3653024"/>
        </p:xfrm>
        <a:graphic>
          <a:graphicData uri="http://schemas.openxmlformats.org/drawingml/2006/table">
            <a:tbl>
              <a:tblPr firstRow="1" firstCol="1" bandRow="1"/>
              <a:tblGrid>
                <a:gridCol w="1228036"/>
                <a:gridCol w="1724292"/>
              </a:tblGrid>
              <a:tr h="288032">
                <a:tc>
                  <a:txBody>
                    <a:bodyPr/>
                    <a:lstStyle/>
                    <a:p>
                      <a:pPr algn="ctr">
                        <a:lnSpc>
                          <a:spcPct val="115000"/>
                        </a:lnSpc>
                        <a:spcAft>
                          <a:spcPts val="0"/>
                        </a:spcAft>
                      </a:pPr>
                      <a:r>
                        <a:rPr lang="it-IT" sz="1400" b="1" dirty="0">
                          <a:effectLst/>
                          <a:latin typeface="Calibri"/>
                          <a:ea typeface="Calibri"/>
                          <a:cs typeface="Arial"/>
                        </a:rPr>
                        <a:t>EX DISTRETTI</a:t>
                      </a:r>
                      <a:endParaRPr lang="it-IT" sz="14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t-IT" sz="1400" b="1" dirty="0" smtClean="0">
                          <a:effectLst/>
                          <a:latin typeface="Calibri"/>
                          <a:ea typeface="Calibri"/>
                          <a:cs typeface="Arial"/>
                        </a:rPr>
                        <a:t>DIRIG</a:t>
                      </a:r>
                      <a:r>
                        <a:rPr lang="it-IT" sz="1400" b="1" dirty="0">
                          <a:effectLst/>
                          <a:latin typeface="Calibri"/>
                          <a:ea typeface="Calibri"/>
                          <a:cs typeface="Arial"/>
                        </a:rPr>
                        <a:t>. TECNICO</a:t>
                      </a:r>
                      <a:endParaRPr lang="it-IT" sz="14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6598">
                <a:tc>
                  <a:txBody>
                    <a:bodyPr/>
                    <a:lstStyle/>
                    <a:p>
                      <a:pPr algn="ctr">
                        <a:lnSpc>
                          <a:spcPct val="115000"/>
                        </a:lnSpc>
                        <a:spcAft>
                          <a:spcPts val="0"/>
                        </a:spcAft>
                      </a:pPr>
                      <a:r>
                        <a:rPr lang="it-IT" sz="1600" b="1" dirty="0">
                          <a:effectLst/>
                          <a:latin typeface="Calibri"/>
                          <a:ea typeface="Calibri"/>
                          <a:cs typeface="Arial"/>
                        </a:rPr>
                        <a:t>1</a:t>
                      </a:r>
                      <a:endParaRPr lang="it-IT" sz="16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t-IT" sz="1600" b="1" dirty="0">
                          <a:effectLst/>
                          <a:latin typeface="Calibri"/>
                          <a:ea typeface="Calibri"/>
                          <a:cs typeface="Arial"/>
                        </a:rPr>
                        <a:t>Bori</a:t>
                      </a:r>
                      <a:endParaRPr lang="it-IT" sz="1600" b="1"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6598">
                <a:tc>
                  <a:txBody>
                    <a:bodyPr/>
                    <a:lstStyle/>
                    <a:p>
                      <a:pPr algn="ctr">
                        <a:lnSpc>
                          <a:spcPct val="115000"/>
                        </a:lnSpc>
                        <a:spcAft>
                          <a:spcPts val="0"/>
                        </a:spcAft>
                      </a:pPr>
                      <a:r>
                        <a:rPr lang="it-IT" sz="1600" b="1" dirty="0">
                          <a:effectLst/>
                          <a:latin typeface="Calibri"/>
                          <a:ea typeface="Calibri"/>
                          <a:cs typeface="Arial"/>
                        </a:rPr>
                        <a:t>2</a:t>
                      </a:r>
                      <a:endParaRPr lang="it-IT" sz="16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t-IT" sz="1600" b="1" dirty="0">
                          <a:effectLst/>
                          <a:latin typeface="Calibri"/>
                          <a:ea typeface="Calibri"/>
                          <a:cs typeface="Arial"/>
                        </a:rPr>
                        <a:t>Cencetti</a:t>
                      </a:r>
                      <a:endParaRPr lang="it-IT" sz="1600" b="1"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6598">
                <a:tc>
                  <a:txBody>
                    <a:bodyPr/>
                    <a:lstStyle/>
                    <a:p>
                      <a:pPr algn="ctr">
                        <a:lnSpc>
                          <a:spcPct val="115000"/>
                        </a:lnSpc>
                        <a:spcAft>
                          <a:spcPts val="0"/>
                        </a:spcAft>
                      </a:pPr>
                      <a:r>
                        <a:rPr lang="it-IT" sz="1600" b="1" dirty="0">
                          <a:effectLst/>
                          <a:latin typeface="Calibri"/>
                          <a:ea typeface="Calibri"/>
                          <a:cs typeface="Arial"/>
                        </a:rPr>
                        <a:t>3</a:t>
                      </a:r>
                      <a:endParaRPr lang="it-IT" sz="16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t-IT" sz="1600" b="1" dirty="0">
                          <a:effectLst/>
                          <a:latin typeface="Calibri"/>
                          <a:ea typeface="Calibri"/>
                          <a:cs typeface="Arial"/>
                        </a:rPr>
                        <a:t>condiviso</a:t>
                      </a:r>
                      <a:endParaRPr lang="it-IT" sz="1600" b="1"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6598">
                <a:tc>
                  <a:txBody>
                    <a:bodyPr/>
                    <a:lstStyle/>
                    <a:p>
                      <a:pPr algn="ctr">
                        <a:lnSpc>
                          <a:spcPct val="115000"/>
                        </a:lnSpc>
                        <a:spcAft>
                          <a:spcPts val="0"/>
                        </a:spcAft>
                      </a:pPr>
                      <a:r>
                        <a:rPr lang="it-IT" sz="1600" b="1" dirty="0">
                          <a:effectLst/>
                          <a:latin typeface="Calibri"/>
                          <a:ea typeface="Calibri"/>
                          <a:cs typeface="Arial"/>
                        </a:rPr>
                        <a:t>4</a:t>
                      </a:r>
                      <a:endParaRPr lang="it-IT" sz="16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t-IT" sz="1600" b="1" dirty="0">
                          <a:effectLst/>
                          <a:latin typeface="Calibri"/>
                          <a:ea typeface="Calibri"/>
                          <a:cs typeface="Arial"/>
                        </a:rPr>
                        <a:t>Cencetti</a:t>
                      </a:r>
                      <a:endParaRPr lang="it-IT" sz="1600" b="1"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6598">
                <a:tc>
                  <a:txBody>
                    <a:bodyPr/>
                    <a:lstStyle/>
                    <a:p>
                      <a:pPr algn="ctr">
                        <a:lnSpc>
                          <a:spcPct val="115000"/>
                        </a:lnSpc>
                        <a:spcAft>
                          <a:spcPts val="0"/>
                        </a:spcAft>
                      </a:pPr>
                      <a:r>
                        <a:rPr lang="it-IT" sz="1600" b="1">
                          <a:effectLst/>
                          <a:latin typeface="Calibri"/>
                          <a:ea typeface="Calibri"/>
                          <a:cs typeface="Arial"/>
                        </a:rPr>
                        <a:t>5</a:t>
                      </a:r>
                      <a:endParaRPr lang="it-IT" sz="16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t-IT" sz="1600" b="1" dirty="0">
                          <a:effectLst/>
                          <a:latin typeface="Calibri"/>
                          <a:ea typeface="Calibri"/>
                          <a:cs typeface="Arial"/>
                        </a:rPr>
                        <a:t>Bori</a:t>
                      </a:r>
                      <a:endParaRPr lang="it-IT" sz="1600" b="1"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6598">
                <a:tc>
                  <a:txBody>
                    <a:bodyPr/>
                    <a:lstStyle/>
                    <a:p>
                      <a:pPr algn="ctr">
                        <a:lnSpc>
                          <a:spcPct val="115000"/>
                        </a:lnSpc>
                        <a:spcAft>
                          <a:spcPts val="0"/>
                        </a:spcAft>
                      </a:pPr>
                      <a:r>
                        <a:rPr lang="it-IT" sz="1600" b="1">
                          <a:effectLst/>
                          <a:latin typeface="Calibri"/>
                          <a:ea typeface="Calibri"/>
                          <a:cs typeface="Arial"/>
                        </a:rPr>
                        <a:t>6</a:t>
                      </a:r>
                      <a:endParaRPr lang="it-IT" sz="16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t-IT" sz="1600" b="1" dirty="0">
                          <a:effectLst/>
                          <a:latin typeface="Calibri"/>
                          <a:ea typeface="Calibri"/>
                          <a:cs typeface="Arial"/>
                        </a:rPr>
                        <a:t>Bori</a:t>
                      </a:r>
                      <a:endParaRPr lang="it-IT" sz="1600" b="1"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6598">
                <a:tc>
                  <a:txBody>
                    <a:bodyPr/>
                    <a:lstStyle/>
                    <a:p>
                      <a:pPr algn="ctr">
                        <a:lnSpc>
                          <a:spcPct val="115000"/>
                        </a:lnSpc>
                        <a:spcAft>
                          <a:spcPts val="0"/>
                        </a:spcAft>
                      </a:pPr>
                      <a:r>
                        <a:rPr lang="it-IT" sz="1600" b="1">
                          <a:effectLst/>
                          <a:latin typeface="Calibri"/>
                          <a:ea typeface="Calibri"/>
                          <a:cs typeface="Arial"/>
                        </a:rPr>
                        <a:t>7</a:t>
                      </a:r>
                      <a:endParaRPr lang="it-IT" sz="16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t-IT" sz="1600" b="1" dirty="0">
                          <a:effectLst/>
                          <a:latin typeface="Calibri"/>
                          <a:ea typeface="Calibri"/>
                          <a:cs typeface="Arial"/>
                        </a:rPr>
                        <a:t>Bori</a:t>
                      </a:r>
                      <a:endParaRPr lang="it-IT" sz="1600" b="1"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6598">
                <a:tc>
                  <a:txBody>
                    <a:bodyPr/>
                    <a:lstStyle/>
                    <a:p>
                      <a:pPr algn="ctr">
                        <a:lnSpc>
                          <a:spcPct val="115000"/>
                        </a:lnSpc>
                        <a:spcAft>
                          <a:spcPts val="0"/>
                        </a:spcAft>
                      </a:pPr>
                      <a:r>
                        <a:rPr lang="it-IT" sz="1600" b="1">
                          <a:effectLst/>
                          <a:latin typeface="Calibri"/>
                          <a:ea typeface="Calibri"/>
                          <a:cs typeface="Arial"/>
                        </a:rPr>
                        <a:t>8</a:t>
                      </a:r>
                      <a:endParaRPr lang="it-IT" sz="16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t-IT" sz="1600" b="1" dirty="0">
                          <a:effectLst/>
                          <a:latin typeface="Calibri"/>
                          <a:ea typeface="Calibri"/>
                          <a:cs typeface="Arial"/>
                        </a:rPr>
                        <a:t>Cencetti</a:t>
                      </a:r>
                      <a:endParaRPr lang="it-IT" sz="1600" b="1"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6598">
                <a:tc>
                  <a:txBody>
                    <a:bodyPr/>
                    <a:lstStyle/>
                    <a:p>
                      <a:pPr algn="ctr">
                        <a:lnSpc>
                          <a:spcPct val="115000"/>
                        </a:lnSpc>
                        <a:spcAft>
                          <a:spcPts val="0"/>
                        </a:spcAft>
                      </a:pPr>
                      <a:r>
                        <a:rPr lang="it-IT" sz="1600" b="1">
                          <a:effectLst/>
                          <a:latin typeface="Calibri"/>
                          <a:ea typeface="Calibri"/>
                          <a:cs typeface="Arial"/>
                        </a:rPr>
                        <a:t>9</a:t>
                      </a:r>
                      <a:endParaRPr lang="it-IT" sz="16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t-IT" sz="1600" b="1" dirty="0">
                          <a:effectLst/>
                          <a:latin typeface="Calibri"/>
                          <a:ea typeface="Calibri"/>
                          <a:cs typeface="Arial"/>
                        </a:rPr>
                        <a:t>Cencetti</a:t>
                      </a:r>
                      <a:endParaRPr lang="it-IT" sz="1600" b="1"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6598">
                <a:tc>
                  <a:txBody>
                    <a:bodyPr/>
                    <a:lstStyle/>
                    <a:p>
                      <a:pPr algn="ctr">
                        <a:lnSpc>
                          <a:spcPct val="115000"/>
                        </a:lnSpc>
                        <a:spcAft>
                          <a:spcPts val="0"/>
                        </a:spcAft>
                      </a:pPr>
                      <a:r>
                        <a:rPr lang="it-IT" sz="1600" b="1">
                          <a:effectLst/>
                          <a:latin typeface="Calibri"/>
                          <a:ea typeface="Calibri"/>
                          <a:cs typeface="Arial"/>
                        </a:rPr>
                        <a:t>10</a:t>
                      </a:r>
                      <a:endParaRPr lang="it-IT" sz="16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t-IT" sz="1600" b="1" dirty="0">
                          <a:effectLst/>
                          <a:latin typeface="Calibri"/>
                          <a:ea typeface="Calibri"/>
                          <a:cs typeface="Arial"/>
                        </a:rPr>
                        <a:t>condiviso</a:t>
                      </a:r>
                      <a:endParaRPr lang="it-IT" sz="1600" b="1"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6598">
                <a:tc>
                  <a:txBody>
                    <a:bodyPr/>
                    <a:lstStyle/>
                    <a:p>
                      <a:pPr algn="ctr">
                        <a:lnSpc>
                          <a:spcPct val="115000"/>
                        </a:lnSpc>
                        <a:spcAft>
                          <a:spcPts val="0"/>
                        </a:spcAft>
                      </a:pPr>
                      <a:r>
                        <a:rPr lang="it-IT" sz="1600" b="1">
                          <a:effectLst/>
                          <a:latin typeface="Calibri"/>
                          <a:ea typeface="Calibri"/>
                          <a:cs typeface="Arial"/>
                        </a:rPr>
                        <a:t>11</a:t>
                      </a:r>
                      <a:endParaRPr lang="it-IT" sz="16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t-IT" sz="1600" b="1" dirty="0">
                          <a:effectLst/>
                          <a:latin typeface="Calibri"/>
                          <a:ea typeface="Calibri"/>
                          <a:cs typeface="Arial"/>
                        </a:rPr>
                        <a:t>Cencetti</a:t>
                      </a:r>
                      <a:endParaRPr lang="it-IT" sz="1600" b="1"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6598">
                <a:tc>
                  <a:txBody>
                    <a:bodyPr/>
                    <a:lstStyle/>
                    <a:p>
                      <a:pPr algn="ctr">
                        <a:lnSpc>
                          <a:spcPct val="115000"/>
                        </a:lnSpc>
                        <a:spcAft>
                          <a:spcPts val="0"/>
                        </a:spcAft>
                      </a:pPr>
                      <a:r>
                        <a:rPr lang="it-IT" sz="1600" b="1">
                          <a:effectLst/>
                          <a:latin typeface="Calibri"/>
                          <a:ea typeface="Calibri"/>
                          <a:cs typeface="Arial"/>
                        </a:rPr>
                        <a:t>12</a:t>
                      </a:r>
                      <a:endParaRPr lang="it-IT" sz="16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t-IT" sz="1600" b="1" dirty="0">
                          <a:effectLst/>
                          <a:latin typeface="Calibri"/>
                          <a:ea typeface="Calibri"/>
                          <a:cs typeface="Arial"/>
                        </a:rPr>
                        <a:t>Bori</a:t>
                      </a:r>
                      <a:endParaRPr lang="it-IT" sz="1600" b="1"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pic>
        <p:nvPicPr>
          <p:cNvPr id="6" name="Immagine 5" descr="D:\Users\mi01381\DOCUMENTI 26-2-08\CARTA CV IMMAGINI\Immagini\umbria_distretti.JPG"/>
          <p:cNvPicPr/>
          <p:nvPr/>
        </p:nvPicPr>
        <p:blipFill>
          <a:blip r:embed="rId3">
            <a:extLst>
              <a:ext uri="{28A0092B-C50C-407E-A947-70E740481C1C}">
                <a14:useLocalDpi xmlns:a14="http://schemas.microsoft.com/office/drawing/2010/main" val="0"/>
              </a:ext>
            </a:extLst>
          </a:blip>
          <a:srcRect/>
          <a:stretch>
            <a:fillRect/>
          </a:stretch>
        </p:blipFill>
        <p:spPr bwMode="auto">
          <a:xfrm>
            <a:off x="4644008" y="1700808"/>
            <a:ext cx="3456384" cy="3960440"/>
          </a:xfrm>
          <a:prstGeom prst="rect">
            <a:avLst/>
          </a:prstGeom>
          <a:noFill/>
          <a:ln>
            <a:noFill/>
          </a:ln>
        </p:spPr>
      </p:pic>
    </p:spTree>
    <p:extLst>
      <p:ext uri="{BB962C8B-B14F-4D97-AF65-F5344CB8AC3E}">
        <p14:creationId xmlns:p14="http://schemas.microsoft.com/office/powerpoint/2010/main" val="76568942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olo 9"/>
          <p:cNvSpPr>
            <a:spLocks noGrp="1"/>
          </p:cNvSpPr>
          <p:nvPr>
            <p:ph type="title"/>
          </p:nvPr>
        </p:nvSpPr>
        <p:spPr>
          <a:xfrm>
            <a:off x="457200" y="548680"/>
            <a:ext cx="8229600" cy="5112568"/>
          </a:xfrm>
        </p:spPr>
        <p:txBody>
          <a:bodyPr>
            <a:normAutofit fontScale="90000"/>
          </a:bodyPr>
          <a:lstStyle/>
          <a:p>
            <a:r>
              <a:rPr lang="it-IT" b="1" dirty="0" smtClean="0">
                <a:solidFill>
                  <a:schemeClr val="tx2">
                    <a:lumMod val="75000"/>
                  </a:schemeClr>
                </a:solidFill>
              </a:rPr>
              <a:t>Recapiti</a:t>
            </a:r>
            <a:br>
              <a:rPr lang="it-IT" b="1" dirty="0" smtClean="0">
                <a:solidFill>
                  <a:schemeClr val="tx2">
                    <a:lumMod val="75000"/>
                  </a:schemeClr>
                </a:solidFill>
              </a:rPr>
            </a:br>
            <a:r>
              <a:rPr lang="it-IT" b="1" dirty="0" smtClean="0">
                <a:solidFill>
                  <a:schemeClr val="tx2">
                    <a:lumMod val="75000"/>
                  </a:schemeClr>
                </a:solidFill>
                <a:hlinkClick r:id="rId2"/>
              </a:rPr>
              <a:t>esami@istruzione.umbria.it</a:t>
            </a:r>
            <a:r>
              <a:rPr lang="it-IT" b="1" dirty="0" smtClean="0">
                <a:solidFill>
                  <a:schemeClr val="tx2">
                    <a:lumMod val="75000"/>
                  </a:schemeClr>
                </a:solidFill>
              </a:rPr>
              <a:t/>
            </a:r>
            <a:br>
              <a:rPr lang="it-IT" b="1" dirty="0" smtClean="0">
                <a:solidFill>
                  <a:schemeClr val="tx2">
                    <a:lumMod val="75000"/>
                  </a:schemeClr>
                </a:solidFill>
              </a:rPr>
            </a:br>
            <a:r>
              <a:rPr lang="it-IT" b="1" dirty="0" smtClean="0">
                <a:solidFill>
                  <a:schemeClr val="tx2">
                    <a:lumMod val="75000"/>
                  </a:schemeClr>
                </a:solidFill>
              </a:rPr>
              <a:t>cellulare 338 28 99 133</a:t>
            </a:r>
            <a:br>
              <a:rPr lang="it-IT" b="1" dirty="0" smtClean="0">
                <a:solidFill>
                  <a:schemeClr val="tx2">
                    <a:lumMod val="75000"/>
                  </a:schemeClr>
                </a:solidFill>
              </a:rPr>
            </a:br>
            <a:r>
              <a:rPr lang="it-IT" b="1" dirty="0" smtClean="0">
                <a:solidFill>
                  <a:schemeClr val="tx2">
                    <a:lumMod val="75000"/>
                  </a:schemeClr>
                </a:solidFill>
              </a:rPr>
              <a:t/>
            </a:r>
            <a:br>
              <a:rPr lang="it-IT" b="1" dirty="0" smtClean="0">
                <a:solidFill>
                  <a:schemeClr val="tx2">
                    <a:lumMod val="75000"/>
                  </a:schemeClr>
                </a:solidFill>
              </a:rPr>
            </a:br>
            <a:r>
              <a:rPr lang="it-IT" sz="3600" b="1" dirty="0" smtClean="0">
                <a:solidFill>
                  <a:schemeClr val="tx2">
                    <a:lumMod val="75000"/>
                  </a:schemeClr>
                </a:solidFill>
              </a:rPr>
              <a:t>D.T. Amilcare Bori             075 58 28 302</a:t>
            </a:r>
            <a:br>
              <a:rPr lang="it-IT" sz="3600" b="1" dirty="0" smtClean="0">
                <a:solidFill>
                  <a:schemeClr val="tx2">
                    <a:lumMod val="75000"/>
                  </a:schemeClr>
                </a:solidFill>
              </a:rPr>
            </a:br>
            <a:r>
              <a:rPr lang="it-IT" sz="3600" b="1" dirty="0" smtClean="0">
                <a:solidFill>
                  <a:schemeClr val="tx2">
                    <a:lumMod val="75000"/>
                  </a:schemeClr>
                </a:solidFill>
              </a:rPr>
              <a:t>D.T. Giancarlo Cencetti    075 58 28 279</a:t>
            </a:r>
            <a:br>
              <a:rPr lang="it-IT" sz="3600" b="1" dirty="0" smtClean="0">
                <a:solidFill>
                  <a:schemeClr val="tx2">
                    <a:lumMod val="75000"/>
                  </a:schemeClr>
                </a:solidFill>
              </a:rPr>
            </a:br>
            <a:r>
              <a:rPr lang="it-IT" sz="3600" b="1" dirty="0" smtClean="0">
                <a:solidFill>
                  <a:schemeClr val="tx2">
                    <a:lumMod val="75000"/>
                  </a:schemeClr>
                </a:solidFill>
              </a:rPr>
              <a:t>dott. Daniele Caputo 075 5828 321</a:t>
            </a:r>
            <a:br>
              <a:rPr lang="it-IT" sz="3600" b="1" dirty="0" smtClean="0">
                <a:solidFill>
                  <a:schemeClr val="tx2">
                    <a:lumMod val="75000"/>
                  </a:schemeClr>
                </a:solidFill>
              </a:rPr>
            </a:br>
            <a:r>
              <a:rPr lang="it-IT" sz="3600" b="1" dirty="0" smtClean="0">
                <a:solidFill>
                  <a:schemeClr val="tx2">
                    <a:lumMod val="75000"/>
                  </a:schemeClr>
                </a:solidFill>
              </a:rPr>
              <a:t>Giuseppe Feliciotti     075  5828 227</a:t>
            </a:r>
            <a:br>
              <a:rPr lang="it-IT" sz="3600" b="1" dirty="0" smtClean="0">
                <a:solidFill>
                  <a:schemeClr val="tx2">
                    <a:lumMod val="75000"/>
                  </a:schemeClr>
                </a:solidFill>
              </a:rPr>
            </a:br>
            <a:r>
              <a:rPr lang="it-IT" sz="3600" b="1" dirty="0" smtClean="0">
                <a:solidFill>
                  <a:schemeClr val="tx2">
                    <a:lumMod val="75000"/>
                  </a:schemeClr>
                </a:solidFill>
              </a:rPr>
              <a:t>numero verde 800 903 080</a:t>
            </a:r>
            <a:endParaRPr lang="it-IT" dirty="0"/>
          </a:p>
        </p:txBody>
      </p:sp>
      <p:pic>
        <p:nvPicPr>
          <p:cNvPr id="102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67744" y="5785929"/>
            <a:ext cx="5400600" cy="58550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379120310"/>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438</TotalTime>
  <Words>53</Words>
  <Application>Microsoft Office PowerPoint</Application>
  <PresentationFormat>Presentazione su schermo (4:3)</PresentationFormat>
  <Paragraphs>40</Paragraphs>
  <Slides>5</Slides>
  <Notes>0</Notes>
  <HiddenSlides>0</HiddenSlides>
  <MMClips>0</MMClips>
  <ScaleCrop>false</ScaleCrop>
  <HeadingPairs>
    <vt:vector size="4" baseType="variant">
      <vt:variant>
        <vt:lpstr>Tema</vt:lpstr>
      </vt:variant>
      <vt:variant>
        <vt:i4>1</vt:i4>
      </vt:variant>
      <vt:variant>
        <vt:lpstr>Titoli diapositive</vt:lpstr>
      </vt:variant>
      <vt:variant>
        <vt:i4>5</vt:i4>
      </vt:variant>
    </vt:vector>
  </HeadingPairs>
  <TitlesOfParts>
    <vt:vector size="6" baseType="lpstr">
      <vt:lpstr>Tema di Office</vt:lpstr>
      <vt:lpstr>RIUNIONE PRESIDENTI DI COMMISSIONE    Centro Congressi Capitini di Perugia  21 giugno2016</vt:lpstr>
      <vt:lpstr>  </vt:lpstr>
      <vt:lpstr>Relazione del Presidente* *da inviare a esami@istruzione.umbria.it a conclusione di tutte le operazioni d’esame. Il modello è scaricabile dal sito http://istruzione.umbria.it/  </vt:lpstr>
      <vt:lpstr>Ripartizione territoriale dirigenti tecnici</vt:lpstr>
      <vt:lpstr>Recapiti esami@istruzione.umbria.it cellulare 338 28 99 133  D.T. Amilcare Bori             075 58 28 302 D.T. Giancarlo Cencetti    075 58 28 279 dott. Daniele Caputo 075 5828 321 Giuseppe Feliciotti     075  5828 227 numero verde 800 903 080</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MIUR</dc:creator>
  <cp:lastModifiedBy>MIUR</cp:lastModifiedBy>
  <cp:revision>14</cp:revision>
  <dcterms:created xsi:type="dcterms:W3CDTF">2016-06-20T07:32:46Z</dcterms:created>
  <dcterms:modified xsi:type="dcterms:W3CDTF">2016-06-23T08:28:57Z</dcterms:modified>
</cp:coreProperties>
</file>