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  <p:sldMasterId id="2147483662" r:id="rId3"/>
  </p:sldMasterIdLst>
  <p:handoutMasterIdLst>
    <p:handoutMasterId r:id="rId11"/>
  </p:handoutMasterIdLst>
  <p:sldIdLst>
    <p:sldId id="256" r:id="rId4"/>
    <p:sldId id="281" r:id="rId5"/>
    <p:sldId id="265" r:id="rId6"/>
    <p:sldId id="276" r:id="rId7"/>
    <p:sldId id="266" r:id="rId8"/>
    <p:sldId id="267" r:id="rId9"/>
    <p:sldId id="277" r:id="rId10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874"/>
    <a:srgbClr val="8E7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/>
    <p:restoredTop sz="94653"/>
  </p:normalViewPr>
  <p:slideViewPr>
    <p:cSldViewPr snapToGrid="0" snapToObjects="1">
      <p:cViewPr varScale="1">
        <p:scale>
          <a:sx n="80" d="100"/>
          <a:sy n="80" d="100"/>
        </p:scale>
        <p:origin x="-145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-3264" y="-8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D0D30-21DC-46DA-B676-FD467480C7DD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54C65-2537-4ADC-929E-A15E822F52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153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7" name="Segnaposto data 2"/>
          <p:cNvSpPr>
            <a:spLocks noGrp="1"/>
          </p:cNvSpPr>
          <p:nvPr>
            <p:ph type="dt" sz="half" idx="13"/>
          </p:nvPr>
        </p:nvSpPr>
        <p:spPr>
          <a:xfrm rot="16200000">
            <a:off x="-686942" y="1469466"/>
            <a:ext cx="2133600" cy="365125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FIGC SETTORE </a:t>
            </a:r>
            <a:r>
              <a:rPr lang="en-US" dirty="0">
                <a:cs typeface="Calibri"/>
              </a:rPr>
              <a:t>GIOVANILE E SCOLASTICO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E IMPEGNO PER LA SCUOLA</a:t>
            </a:r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4"/>
          </p:nvPr>
        </p:nvSpPr>
        <p:spPr>
          <a:xfrm rot="16200000">
            <a:off x="-1048788" y="5055733"/>
            <a:ext cx="2857288" cy="365125"/>
          </a:xfrm>
        </p:spPr>
        <p:txBody>
          <a:bodyPr/>
          <a:lstStyle/>
          <a:p>
            <a:r>
              <a:rPr lang="ro-RO"/>
              <a:t>﻿Valorinrete 2017-18</a:t>
            </a:r>
            <a:endParaRPr lang="it-IT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" y="3368072"/>
            <a:ext cx="540000" cy="365125"/>
          </a:xfrm>
        </p:spPr>
        <p:txBody>
          <a:bodyPr/>
          <a:lstStyle/>
          <a:p>
            <a:fld id="{268F2754-21CF-2D41-94A7-81D8E873B7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52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8947" y="273050"/>
            <a:ext cx="302491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20874" y="273050"/>
            <a:ext cx="45659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58947" y="1435100"/>
            <a:ext cx="302491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35A1-D143-B349-83D3-C7CBE889DE22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2754-21CF-2D41-94A7-81D8E873B715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 descr="Logo-Miur_sito-internet-1024x57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71" y="6359883"/>
            <a:ext cx="617972" cy="34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83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35A1-D143-B349-83D3-C7CBE889DE22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2754-21CF-2D41-94A7-81D8E873B715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 descr="Logo-Miur_sito-internet-1024x57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71" y="6359883"/>
            <a:ext cx="617972" cy="34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106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35A1-D143-B349-83D3-C7CBE889DE22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2754-21CF-2D41-94A7-81D8E873B715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 descr="Logo-Miur_sito-internet-1024x57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71" y="6359883"/>
            <a:ext cx="617972" cy="34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071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35A1-D143-B349-83D3-C7CBE889DE22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2754-21CF-2D41-94A7-81D8E873B7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054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/>
          <p:cNvSpPr>
            <a:spLocks noGrp="1"/>
          </p:cNvSpPr>
          <p:nvPr>
            <p:ph type="pic" sz="quarter" idx="10"/>
          </p:nvPr>
        </p:nvSpPr>
        <p:spPr>
          <a:xfrm>
            <a:off x="0" y="189000"/>
            <a:ext cx="9144000" cy="6480000"/>
          </a:xfrm>
          <a:prstGeom prst="rect">
            <a:avLst/>
          </a:prstGeom>
        </p:spPr>
        <p:txBody>
          <a:bodyPr vert="horz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2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1371600" y="4331368"/>
            <a:ext cx="6400800" cy="1307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22313" y="2908384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all">
                <a:solidFill>
                  <a:srgbClr val="103874"/>
                </a:solidFill>
                <a:latin typeface="Gotham Bold"/>
                <a:cs typeface="Gotham Bold"/>
              </a:defRPr>
            </a:lvl1pPr>
          </a:lstStyle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733081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331368"/>
            <a:ext cx="6400800" cy="1307432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722313" y="2908384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103874"/>
                </a:solidFill>
              </a:defRPr>
            </a:lvl1pPr>
          </a:lstStyle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441357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E7B47"/>
                </a:solidFill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38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614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2"/>
          <p:cNvSpPr>
            <a:spLocks noGrp="1"/>
          </p:cNvSpPr>
          <p:nvPr>
            <p:ph type="dt" sz="half" idx="13"/>
          </p:nvPr>
        </p:nvSpPr>
        <p:spPr>
          <a:xfrm rot="16200000">
            <a:off x="-686942" y="1469466"/>
            <a:ext cx="2133600" cy="365125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FIGC SETTORE </a:t>
            </a:r>
            <a:r>
              <a:rPr lang="en-US" dirty="0">
                <a:cs typeface="Calibri"/>
              </a:rPr>
              <a:t>GIOVANILE E SCOLASTICO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E IMPEGNO PER LA SCUOLA</a:t>
            </a:r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4"/>
          </p:nvPr>
        </p:nvSpPr>
        <p:spPr>
          <a:xfrm rot="16200000">
            <a:off x="-1048788" y="5055733"/>
            <a:ext cx="2857288" cy="365125"/>
          </a:xfrm>
        </p:spPr>
        <p:txBody>
          <a:bodyPr/>
          <a:lstStyle/>
          <a:p>
            <a:r>
              <a:rPr lang="ro-RO"/>
              <a:t>﻿Valorinrete 2017-18</a:t>
            </a:r>
            <a:endParaRPr lang="it-IT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" y="3368072"/>
            <a:ext cx="540000" cy="365125"/>
          </a:xfrm>
        </p:spPr>
        <p:txBody>
          <a:bodyPr/>
          <a:lstStyle/>
          <a:p>
            <a:fld id="{268F2754-21CF-2D41-94A7-81D8E873B7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4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8945" y="4406900"/>
            <a:ext cx="753576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58945" y="2906713"/>
            <a:ext cx="753576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Segnaposto data 2"/>
          <p:cNvSpPr>
            <a:spLocks noGrp="1"/>
          </p:cNvSpPr>
          <p:nvPr>
            <p:ph type="dt" sz="half" idx="13"/>
          </p:nvPr>
        </p:nvSpPr>
        <p:spPr>
          <a:xfrm rot="16200000">
            <a:off x="-686942" y="1469466"/>
            <a:ext cx="2133600" cy="365125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FIGC SETTORE </a:t>
            </a:r>
            <a:r>
              <a:rPr lang="en-US" dirty="0">
                <a:cs typeface="Calibri"/>
              </a:rPr>
              <a:t>GIOVANILE E SCOLASTICO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E IMPEGNO PER LA SCUOLA</a:t>
            </a:r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4"/>
          </p:nvPr>
        </p:nvSpPr>
        <p:spPr>
          <a:xfrm rot="16200000">
            <a:off x="-1048788" y="5055733"/>
            <a:ext cx="2857288" cy="365125"/>
          </a:xfrm>
        </p:spPr>
        <p:txBody>
          <a:bodyPr/>
          <a:lstStyle/>
          <a:p>
            <a:r>
              <a:rPr lang="ro-RO"/>
              <a:t>﻿Valorinrete 2017-18</a:t>
            </a:r>
            <a:endParaRPr lang="it-IT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" y="3368072"/>
            <a:ext cx="540000" cy="365125"/>
          </a:xfrm>
        </p:spPr>
        <p:txBody>
          <a:bodyPr/>
          <a:lstStyle/>
          <a:p>
            <a:fld id="{268F2754-21CF-2D41-94A7-81D8E873B7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36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58946" y="1600200"/>
            <a:ext cx="37580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4876" y="1600200"/>
            <a:ext cx="3781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Segnaposto data 2"/>
          <p:cNvSpPr>
            <a:spLocks noGrp="1"/>
          </p:cNvSpPr>
          <p:nvPr>
            <p:ph type="dt" sz="half" idx="13"/>
          </p:nvPr>
        </p:nvSpPr>
        <p:spPr>
          <a:xfrm rot="16200000">
            <a:off x="-686942" y="1469466"/>
            <a:ext cx="2133600" cy="365125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FIGC SETTORE </a:t>
            </a:r>
            <a:r>
              <a:rPr lang="en-US" dirty="0">
                <a:cs typeface="Calibri"/>
              </a:rPr>
              <a:t>GIOVANILE E SCOLASTICO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E IMPEGNO PER LA SCUOLA</a:t>
            </a:r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4"/>
          </p:nvPr>
        </p:nvSpPr>
        <p:spPr>
          <a:xfrm rot="16200000">
            <a:off x="-1048788" y="5055733"/>
            <a:ext cx="2857288" cy="365125"/>
          </a:xfrm>
        </p:spPr>
        <p:txBody>
          <a:bodyPr/>
          <a:lstStyle/>
          <a:p>
            <a:r>
              <a:rPr lang="ro-RO"/>
              <a:t>﻿Valorinrete 2017-18</a:t>
            </a:r>
            <a:endParaRPr lang="it-IT"/>
          </a:p>
        </p:txBody>
      </p:sp>
      <p:sp>
        <p:nvSpPr>
          <p:cNvPr id="12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" y="3368072"/>
            <a:ext cx="540000" cy="365125"/>
          </a:xfrm>
        </p:spPr>
        <p:txBody>
          <a:bodyPr/>
          <a:lstStyle/>
          <a:p>
            <a:fld id="{268F2754-21CF-2D41-94A7-81D8E873B7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68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58946" y="1535113"/>
            <a:ext cx="3595459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103874"/>
                </a:solidFill>
                <a:latin typeface="Gotham Bold"/>
                <a:cs typeface="Gotham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58946" y="2174875"/>
            <a:ext cx="3595459" cy="3951288"/>
          </a:xfrm>
        </p:spPr>
        <p:txBody>
          <a:bodyPr/>
          <a:lstStyle>
            <a:lvl1pPr>
              <a:lnSpc>
                <a:spcPts val="2000"/>
              </a:lnSpc>
              <a:defRPr sz="2000"/>
            </a:lvl1pPr>
            <a:lvl2pPr>
              <a:lnSpc>
                <a:spcPts val="2000"/>
              </a:lnSpc>
              <a:defRPr sz="20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92425" y="1535113"/>
            <a:ext cx="35943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103874"/>
                </a:solidFill>
                <a:latin typeface="Gotham Bold"/>
                <a:cs typeface="Gotham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92425" y="2174875"/>
            <a:ext cx="3594375" cy="3951288"/>
          </a:xfrm>
        </p:spPr>
        <p:txBody>
          <a:bodyPr/>
          <a:lstStyle>
            <a:lvl1pPr>
              <a:lnSpc>
                <a:spcPts val="2000"/>
              </a:lnSpc>
              <a:defRPr sz="2000"/>
            </a:lvl1pPr>
            <a:lvl2pPr>
              <a:lnSpc>
                <a:spcPts val="2000"/>
              </a:lnSpc>
              <a:defRPr sz="20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2" name="Segnaposto data 2"/>
          <p:cNvSpPr>
            <a:spLocks noGrp="1"/>
          </p:cNvSpPr>
          <p:nvPr>
            <p:ph type="dt" sz="half" idx="13"/>
          </p:nvPr>
        </p:nvSpPr>
        <p:spPr>
          <a:xfrm rot="16200000">
            <a:off x="-686942" y="1469466"/>
            <a:ext cx="2133600" cy="365125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FIGC SETTORE </a:t>
            </a:r>
            <a:r>
              <a:rPr lang="en-US" dirty="0">
                <a:cs typeface="Calibri"/>
              </a:rPr>
              <a:t>GIOVANILE E SCOLASTICO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E IMPEGNO PER LA SCUOLA</a:t>
            </a:r>
          </a:p>
        </p:txBody>
      </p:sp>
      <p:sp>
        <p:nvSpPr>
          <p:cNvPr id="13" name="Segnaposto piè di pagina 3"/>
          <p:cNvSpPr>
            <a:spLocks noGrp="1"/>
          </p:cNvSpPr>
          <p:nvPr>
            <p:ph type="ftr" sz="quarter" idx="14"/>
          </p:nvPr>
        </p:nvSpPr>
        <p:spPr>
          <a:xfrm rot="16200000">
            <a:off x="-1048788" y="5055733"/>
            <a:ext cx="2857288" cy="365125"/>
          </a:xfrm>
        </p:spPr>
        <p:txBody>
          <a:bodyPr/>
          <a:lstStyle/>
          <a:p>
            <a:r>
              <a:rPr lang="ro-RO"/>
              <a:t>﻿Valorinrete 2017-18</a:t>
            </a:r>
            <a:endParaRPr lang="it-IT"/>
          </a:p>
        </p:txBody>
      </p:sp>
      <p:sp>
        <p:nvSpPr>
          <p:cNvPr id="14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" y="3368072"/>
            <a:ext cx="540000" cy="365125"/>
          </a:xfrm>
        </p:spPr>
        <p:txBody>
          <a:bodyPr/>
          <a:lstStyle/>
          <a:p>
            <a:fld id="{268F2754-21CF-2D41-94A7-81D8E873B7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71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6" name="Segnaposto testo 2"/>
          <p:cNvSpPr>
            <a:spLocks noGrp="1"/>
          </p:cNvSpPr>
          <p:nvPr>
            <p:ph type="body" idx="1"/>
          </p:nvPr>
        </p:nvSpPr>
        <p:spPr>
          <a:xfrm>
            <a:off x="958946" y="1535113"/>
            <a:ext cx="2449199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rgbClr val="103874"/>
                </a:solidFill>
                <a:latin typeface="Gotham Bold"/>
                <a:cs typeface="Gotham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Segnaposto contenuto 3"/>
          <p:cNvSpPr>
            <a:spLocks noGrp="1"/>
          </p:cNvSpPr>
          <p:nvPr>
            <p:ph sz="half" idx="2"/>
          </p:nvPr>
        </p:nvSpPr>
        <p:spPr>
          <a:xfrm>
            <a:off x="958946" y="2174875"/>
            <a:ext cx="2449199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Segnaposto testo 2"/>
          <p:cNvSpPr>
            <a:spLocks noGrp="1"/>
          </p:cNvSpPr>
          <p:nvPr>
            <p:ph type="body" idx="13"/>
          </p:nvPr>
        </p:nvSpPr>
        <p:spPr>
          <a:xfrm>
            <a:off x="3598274" y="1535113"/>
            <a:ext cx="2449199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rgbClr val="103874"/>
                </a:solidFill>
                <a:latin typeface="Gotham Bold"/>
                <a:cs typeface="Gotham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1" name="Segnaposto contenuto 3"/>
          <p:cNvSpPr>
            <a:spLocks noGrp="1"/>
          </p:cNvSpPr>
          <p:nvPr>
            <p:ph sz="half" idx="14"/>
          </p:nvPr>
        </p:nvSpPr>
        <p:spPr>
          <a:xfrm>
            <a:off x="3598274" y="2174875"/>
            <a:ext cx="2449199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2" name="Segnaposto testo 2"/>
          <p:cNvSpPr>
            <a:spLocks noGrp="1"/>
          </p:cNvSpPr>
          <p:nvPr>
            <p:ph type="body" idx="15"/>
          </p:nvPr>
        </p:nvSpPr>
        <p:spPr>
          <a:xfrm>
            <a:off x="6237601" y="1535113"/>
            <a:ext cx="2449199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rgbClr val="103874"/>
                </a:solidFill>
                <a:latin typeface="Gotham Bold"/>
                <a:cs typeface="Gotham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3" name="Segnaposto contenuto 3"/>
          <p:cNvSpPr>
            <a:spLocks noGrp="1"/>
          </p:cNvSpPr>
          <p:nvPr>
            <p:ph sz="half" idx="16"/>
          </p:nvPr>
        </p:nvSpPr>
        <p:spPr>
          <a:xfrm>
            <a:off x="6237601" y="2174875"/>
            <a:ext cx="2449199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7" name="Segnaposto data 2"/>
          <p:cNvSpPr>
            <a:spLocks noGrp="1"/>
          </p:cNvSpPr>
          <p:nvPr>
            <p:ph type="dt" sz="half" idx="17"/>
          </p:nvPr>
        </p:nvSpPr>
        <p:spPr>
          <a:xfrm rot="16200000">
            <a:off x="-686942" y="1469466"/>
            <a:ext cx="2133600" cy="365125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FIGC SETTORE </a:t>
            </a:r>
            <a:r>
              <a:rPr lang="en-US" dirty="0">
                <a:cs typeface="Calibri"/>
              </a:rPr>
              <a:t>GIOVANILE E SCOLASTICO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E IMPEGNO PER LA SCUOLA</a:t>
            </a:r>
          </a:p>
        </p:txBody>
      </p:sp>
      <p:sp>
        <p:nvSpPr>
          <p:cNvPr id="18" name="Segnaposto piè di pagina 3"/>
          <p:cNvSpPr>
            <a:spLocks noGrp="1"/>
          </p:cNvSpPr>
          <p:nvPr>
            <p:ph type="ftr" sz="quarter" idx="18"/>
          </p:nvPr>
        </p:nvSpPr>
        <p:spPr>
          <a:xfrm rot="16200000">
            <a:off x="-1048788" y="5055733"/>
            <a:ext cx="2857288" cy="365125"/>
          </a:xfrm>
        </p:spPr>
        <p:txBody>
          <a:bodyPr/>
          <a:lstStyle/>
          <a:p>
            <a:r>
              <a:rPr lang="ro-RO"/>
              <a:t>﻿Valorinrete 2017-18</a:t>
            </a:r>
            <a:endParaRPr lang="it-IT"/>
          </a:p>
        </p:txBody>
      </p:sp>
      <p:sp>
        <p:nvSpPr>
          <p:cNvPr id="1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" y="3368072"/>
            <a:ext cx="540000" cy="365125"/>
          </a:xfrm>
        </p:spPr>
        <p:txBody>
          <a:bodyPr/>
          <a:lstStyle/>
          <a:p>
            <a:fld id="{268F2754-21CF-2D41-94A7-81D8E873B7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40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6" name="Segnaposto testo 2"/>
          <p:cNvSpPr>
            <a:spLocks noGrp="1"/>
          </p:cNvSpPr>
          <p:nvPr>
            <p:ph type="body" idx="1"/>
          </p:nvPr>
        </p:nvSpPr>
        <p:spPr>
          <a:xfrm>
            <a:off x="958946" y="1535113"/>
            <a:ext cx="186605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rgbClr val="103874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Segnaposto contenuto 3"/>
          <p:cNvSpPr>
            <a:spLocks noGrp="1"/>
          </p:cNvSpPr>
          <p:nvPr>
            <p:ph sz="half" idx="2"/>
          </p:nvPr>
        </p:nvSpPr>
        <p:spPr>
          <a:xfrm>
            <a:off x="958947" y="2174875"/>
            <a:ext cx="1866056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20" name="Segnaposto testo 2"/>
          <p:cNvSpPr>
            <a:spLocks noGrp="1"/>
          </p:cNvSpPr>
          <p:nvPr>
            <p:ph type="body" idx="13"/>
          </p:nvPr>
        </p:nvSpPr>
        <p:spPr>
          <a:xfrm>
            <a:off x="2911394" y="1535113"/>
            <a:ext cx="186605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rgbClr val="103874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1" name="Segnaposto contenuto 3"/>
          <p:cNvSpPr>
            <a:spLocks noGrp="1"/>
          </p:cNvSpPr>
          <p:nvPr>
            <p:ph sz="half" idx="14"/>
          </p:nvPr>
        </p:nvSpPr>
        <p:spPr>
          <a:xfrm>
            <a:off x="2911395" y="2174875"/>
            <a:ext cx="1866056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22" name="Segnaposto testo 2"/>
          <p:cNvSpPr>
            <a:spLocks noGrp="1"/>
          </p:cNvSpPr>
          <p:nvPr>
            <p:ph type="body" idx="15"/>
          </p:nvPr>
        </p:nvSpPr>
        <p:spPr>
          <a:xfrm>
            <a:off x="4863842" y="1535113"/>
            <a:ext cx="186605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rgbClr val="103874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3" name="Segnaposto contenuto 3"/>
          <p:cNvSpPr>
            <a:spLocks noGrp="1"/>
          </p:cNvSpPr>
          <p:nvPr>
            <p:ph sz="half" idx="16"/>
          </p:nvPr>
        </p:nvSpPr>
        <p:spPr>
          <a:xfrm>
            <a:off x="4863843" y="2174875"/>
            <a:ext cx="1866056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24" name="Segnaposto testo 2"/>
          <p:cNvSpPr>
            <a:spLocks noGrp="1"/>
          </p:cNvSpPr>
          <p:nvPr>
            <p:ph type="body" idx="17"/>
          </p:nvPr>
        </p:nvSpPr>
        <p:spPr>
          <a:xfrm>
            <a:off x="6816290" y="1535113"/>
            <a:ext cx="186605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rgbClr val="103874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5" name="Segnaposto contenuto 3"/>
          <p:cNvSpPr>
            <a:spLocks noGrp="1"/>
          </p:cNvSpPr>
          <p:nvPr>
            <p:ph sz="half" idx="18"/>
          </p:nvPr>
        </p:nvSpPr>
        <p:spPr>
          <a:xfrm>
            <a:off x="6816291" y="2174875"/>
            <a:ext cx="1866056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4" name="Segnaposto data 2"/>
          <p:cNvSpPr>
            <a:spLocks noGrp="1"/>
          </p:cNvSpPr>
          <p:nvPr>
            <p:ph type="dt" sz="half" idx="19"/>
          </p:nvPr>
        </p:nvSpPr>
        <p:spPr>
          <a:xfrm rot="16200000">
            <a:off x="-686942" y="1469466"/>
            <a:ext cx="2133600" cy="365125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FIGC SETTORE </a:t>
            </a:r>
            <a:r>
              <a:rPr lang="en-US" dirty="0">
                <a:cs typeface="Calibri"/>
              </a:rPr>
              <a:t>GIOVANILE E SCOLASTICO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E IMPEGNO PER LA SCUOLA</a:t>
            </a:r>
          </a:p>
        </p:txBody>
      </p:sp>
      <p:sp>
        <p:nvSpPr>
          <p:cNvPr id="15" name="Segnaposto piè di pagina 3"/>
          <p:cNvSpPr>
            <a:spLocks noGrp="1"/>
          </p:cNvSpPr>
          <p:nvPr>
            <p:ph type="ftr" sz="quarter" idx="20"/>
          </p:nvPr>
        </p:nvSpPr>
        <p:spPr>
          <a:xfrm rot="16200000">
            <a:off x="-1048788" y="5055733"/>
            <a:ext cx="2857288" cy="365125"/>
          </a:xfrm>
        </p:spPr>
        <p:txBody>
          <a:bodyPr/>
          <a:lstStyle/>
          <a:p>
            <a:r>
              <a:rPr lang="ro-RO"/>
              <a:t>﻿Valorinrete 2017-18</a:t>
            </a:r>
            <a:endParaRPr lang="it-IT"/>
          </a:p>
        </p:txBody>
      </p:sp>
      <p:sp>
        <p:nvSpPr>
          <p:cNvPr id="1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" y="3368072"/>
            <a:ext cx="540000" cy="365125"/>
          </a:xfrm>
        </p:spPr>
        <p:txBody>
          <a:bodyPr/>
          <a:lstStyle/>
          <a:p>
            <a:fld id="{268F2754-21CF-2D41-94A7-81D8E873B7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83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35A1-D143-B349-83D3-C7CBE889DE22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2754-21CF-2D41-94A7-81D8E873B7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85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/>
          <p:cNvSpPr>
            <a:spLocks noGrp="1"/>
          </p:cNvSpPr>
          <p:nvPr>
            <p:ph type="pic" sz="quarter" idx="13"/>
          </p:nvPr>
        </p:nvSpPr>
        <p:spPr>
          <a:xfrm>
            <a:off x="724092" y="590550"/>
            <a:ext cx="8100000" cy="5713413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2"/>
          </p:nvPr>
        </p:nvSpPr>
        <p:spPr>
          <a:xfrm rot="16200000">
            <a:off x="-686943" y="14740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FIGC SETTORE </a:t>
            </a:r>
            <a:r>
              <a:rPr lang="en-US" dirty="0"/>
              <a:t>GIOVANILE E SCOLASTICO </a:t>
            </a:r>
            <a:br>
              <a:rPr lang="en-US" dirty="0"/>
            </a:br>
            <a:r>
              <a:rPr lang="en-US" dirty="0"/>
              <a:t>E IMPEGNO PER LA SCUOLA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 rot="16200000">
            <a:off x="-1048789" y="5060339"/>
            <a:ext cx="2857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103874"/>
                </a:solidFill>
                <a:latin typeface="Gotham Book"/>
                <a:cs typeface="Gotham Book"/>
              </a:defRPr>
            </a:lvl1pPr>
          </a:lstStyle>
          <a:p>
            <a:r>
              <a:rPr lang="ro-RO"/>
              <a:t>﻿Valorinrete 2017-18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3372678"/>
            <a:ext cx="51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rgbClr val="103874"/>
                </a:solidFill>
                <a:latin typeface="Gotham Bold"/>
                <a:cs typeface="Gotham Bold"/>
              </a:defRPr>
            </a:lvl1pPr>
          </a:lstStyle>
          <a:p>
            <a:fld id="{268F2754-21CF-2D41-94A7-81D8E873B7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0" name="Immagine 9" descr="Logo-Miur_sito-internet-1024x57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71" y="6359883"/>
            <a:ext cx="617972" cy="34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71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958946" y="274638"/>
            <a:ext cx="77278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58946" y="1600200"/>
            <a:ext cx="77278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 rot="16200000">
            <a:off x="-686943" y="14740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FIGC SETTORE </a:t>
            </a:r>
            <a:r>
              <a:rPr lang="en-US" dirty="0"/>
              <a:t>GIOVANILE E SCOLASTICO </a:t>
            </a:r>
            <a:br>
              <a:rPr lang="en-US" dirty="0"/>
            </a:br>
            <a:r>
              <a:rPr lang="en-US" dirty="0"/>
              <a:t>E IMPEGNO PER LA SCUOLA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 rot="16200000">
            <a:off x="-1048789" y="5060339"/>
            <a:ext cx="2857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103874"/>
                </a:solidFill>
                <a:latin typeface="Gotham Book"/>
                <a:cs typeface="Gotham Book"/>
              </a:defRPr>
            </a:lvl1pPr>
          </a:lstStyle>
          <a:p>
            <a:r>
              <a:rPr lang="ro-RO"/>
              <a:t>﻿Valorinrete 2017-18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3372678"/>
            <a:ext cx="51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rgbClr val="103874"/>
                </a:solidFill>
                <a:latin typeface="Gotham Bold"/>
                <a:cs typeface="Gotham Bold"/>
              </a:defRPr>
            </a:lvl1pPr>
          </a:lstStyle>
          <a:p>
            <a:fld id="{268F2754-21CF-2D41-94A7-81D8E873B715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0" y="3744195"/>
            <a:ext cx="457200" cy="0"/>
          </a:xfrm>
          <a:prstGeom prst="line">
            <a:avLst/>
          </a:prstGeom>
          <a:ln w="9525" cmpd="sng">
            <a:solidFill>
              <a:srgbClr val="1038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 userDrawn="1"/>
        </p:nvCxnSpPr>
        <p:spPr>
          <a:xfrm>
            <a:off x="958946" y="1417638"/>
            <a:ext cx="7727854" cy="0"/>
          </a:xfrm>
          <a:prstGeom prst="line">
            <a:avLst/>
          </a:prstGeom>
          <a:ln w="9525" cmpd="sng">
            <a:solidFill>
              <a:srgbClr val="8E7B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Loghi_FIGCMiur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93" y="6264785"/>
            <a:ext cx="1355862" cy="40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5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000" b="0" kern="1200">
          <a:solidFill>
            <a:srgbClr val="8E7B47"/>
          </a:solidFill>
          <a:latin typeface="Gotham Bold"/>
          <a:ea typeface="+mj-ea"/>
          <a:cs typeface="Gotham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otham Book"/>
          <a:ea typeface="+mn-ea"/>
          <a:cs typeface="Gotham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otham Book"/>
          <a:ea typeface="+mn-ea"/>
          <a:cs typeface="Gotham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otham Book"/>
          <a:ea typeface="+mn-ea"/>
          <a:cs typeface="Gotham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otham Book"/>
          <a:ea typeface="+mn-ea"/>
          <a:cs typeface="Gotham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otham Book"/>
          <a:ea typeface="+mn-ea"/>
          <a:cs typeface="Gotham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03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4449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081421"/>
            <a:ext cx="8229600" cy="304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1895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otham Bold"/>
          <a:ea typeface="+mj-ea"/>
          <a:cs typeface="Gotham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otham Book"/>
          <a:ea typeface="+mn-ea"/>
          <a:cs typeface="Gotham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otham Book"/>
          <a:ea typeface="+mn-ea"/>
          <a:cs typeface="Gotham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otham Book"/>
          <a:ea typeface="+mn-ea"/>
          <a:cs typeface="Gotham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otham Book"/>
          <a:ea typeface="+mn-ea"/>
          <a:cs typeface="Gotham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otham Book"/>
          <a:ea typeface="+mn-ea"/>
          <a:cs typeface="Gotham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www.valorinrete.it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408113" y="4263439"/>
            <a:ext cx="6400800" cy="512226"/>
          </a:xfrm>
        </p:spPr>
        <p:txBody>
          <a:bodyPr>
            <a:normAutofit/>
          </a:bodyPr>
          <a:lstStyle/>
          <a:p>
            <a:r>
              <a:rPr lang="it-IT" sz="1400">
                <a:effectLst/>
              </a:rPr>
              <a:t>Risultati a.s. 2016/17 | Progetti a.s. 2017/18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0" y="2427793"/>
            <a:ext cx="9143999" cy="1792842"/>
          </a:xfrm>
        </p:spPr>
        <p:txBody>
          <a:bodyPr>
            <a:noAutofit/>
          </a:bodyPr>
          <a:lstStyle/>
          <a:p>
            <a:pPr>
              <a:lnSpc>
                <a:spcPts val="7000"/>
              </a:lnSpc>
            </a:pPr>
            <a:r>
              <a:rPr lang="it-IT" sz="7500" dirty="0">
                <a:effectLst>
                  <a:outerShdw blurRad="76200" dist="228600" dir="5400000" sx="130000" sy="130000" rotWithShape="0">
                    <a:schemeClr val="bg1">
                      <a:alpha val="52000"/>
                    </a:schemeClr>
                  </a:outerShdw>
                </a:effectLst>
              </a:rPr>
              <a:t>Valori</a:t>
            </a:r>
            <a:br>
              <a:rPr lang="it-IT" sz="7500" dirty="0">
                <a:effectLst>
                  <a:outerShdw blurRad="76200" dist="228600" dir="5400000" sx="130000" sy="130000" rotWithShape="0">
                    <a:schemeClr val="bg1">
                      <a:alpha val="52000"/>
                    </a:schemeClr>
                  </a:outerShdw>
                </a:effectLst>
              </a:rPr>
            </a:br>
            <a:r>
              <a:rPr lang="it-IT" sz="7500" spc="-150" dirty="0">
                <a:effectLst>
                  <a:outerShdw blurRad="76200" dist="228600" dir="5400000" sx="130000" sy="130000" rotWithShape="0">
                    <a:schemeClr val="bg1">
                      <a:alpha val="52000"/>
                    </a:schemeClr>
                  </a:outerShdw>
                </a:effectLst>
              </a:rPr>
              <a:t>in</a:t>
            </a:r>
            <a:r>
              <a:rPr lang="it-IT" sz="7500" spc="-300" dirty="0">
                <a:effectLst>
                  <a:outerShdw blurRad="76200" dist="228600" dir="5400000" sx="130000" sy="130000" rotWithShape="0">
                    <a:schemeClr val="bg1">
                      <a:alpha val="52000"/>
                    </a:schemeClr>
                  </a:outerShdw>
                </a:effectLst>
              </a:rPr>
              <a:t> </a:t>
            </a:r>
            <a:r>
              <a:rPr lang="it-IT" sz="7500" spc="-150" dirty="0">
                <a:effectLst>
                  <a:outerShdw blurRad="76200" dist="228600" dir="5400000" sx="130000" sy="130000" rotWithShape="0">
                    <a:schemeClr val="bg1">
                      <a:alpha val="52000"/>
                    </a:schemeClr>
                  </a:outerShdw>
                </a:effectLst>
              </a:rPr>
              <a:t>rete</a:t>
            </a:r>
          </a:p>
        </p:txBody>
      </p:sp>
      <p:pic>
        <p:nvPicPr>
          <p:cNvPr id="6" name="Immagine 5" descr="Loghi_FIGCMiu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160" y="1280641"/>
            <a:ext cx="3260828" cy="966564"/>
          </a:xfrm>
          <a:prstGeom prst="rect">
            <a:avLst/>
          </a:prstGeom>
        </p:spPr>
      </p:pic>
      <p:sp>
        <p:nvSpPr>
          <p:cNvPr id="7" name="Sottotitolo 4"/>
          <p:cNvSpPr txBox="1">
            <a:spLocks/>
          </p:cNvSpPr>
          <p:nvPr/>
        </p:nvSpPr>
        <p:spPr>
          <a:xfrm>
            <a:off x="1408113" y="4616064"/>
            <a:ext cx="6400800" cy="512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bg1"/>
                </a:solidFill>
                <a:latin typeface="Gotham Book"/>
                <a:ea typeface="+mn-ea"/>
                <a:cs typeface="Gotham Book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otham Book"/>
                <a:ea typeface="+mn-ea"/>
                <a:cs typeface="Gotham Book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otham Book"/>
                <a:ea typeface="+mn-ea"/>
                <a:cs typeface="Gotham Book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otham Book"/>
                <a:ea typeface="+mn-ea"/>
                <a:cs typeface="Gotham Book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otham Book"/>
                <a:ea typeface="+mn-ea"/>
                <a:cs typeface="Gotham Book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RISPETTO • TIFO CORRETTO • INCLUSIONE</a:t>
            </a:r>
          </a:p>
          <a:p>
            <a:r>
              <a:rPr lang="it-IT" sz="1400" b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#FAIRPLAYCONTEST</a:t>
            </a:r>
          </a:p>
        </p:txBody>
      </p:sp>
      <p:pic>
        <p:nvPicPr>
          <p:cNvPr id="8" name="Immagine 7" descr="Logo-Miur_sito-internet-1024x57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86" y="1299727"/>
            <a:ext cx="1652539" cy="928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70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 rot="16200000">
            <a:off x="-686943" y="14740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FIGC SETTORE </a:t>
            </a:r>
            <a:r>
              <a:rPr lang="en-US" dirty="0"/>
              <a:t>GIOVANILE E SCOLASTICO </a:t>
            </a:r>
            <a:br>
              <a:rPr lang="en-US" dirty="0"/>
            </a:br>
            <a:r>
              <a:rPr lang="en-US" dirty="0"/>
              <a:t>E IMPEGNO PER LA SCUOLA</a:t>
            </a:r>
            <a:endParaRPr lang="it-IT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 rot="16200000">
            <a:off x="-1048789" y="5060339"/>
            <a:ext cx="2857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103874"/>
                </a:solidFill>
                <a:latin typeface="Gotham Book"/>
                <a:cs typeface="Gotham Book"/>
              </a:defRPr>
            </a:lvl1pPr>
          </a:lstStyle>
          <a:p>
            <a:r>
              <a:rPr lang="ro-RO"/>
              <a:t>﻿Valorinrete 2017-18</a:t>
            </a:r>
            <a:endParaRPr lang="it-IT"/>
          </a:p>
        </p:txBody>
      </p:sp>
      <p:sp>
        <p:nvSpPr>
          <p:cNvPr id="1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3372678"/>
            <a:ext cx="51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rgbClr val="103874"/>
                </a:solidFill>
                <a:latin typeface="Gotham Bold"/>
                <a:cs typeface="Gotham Bold"/>
              </a:defRPr>
            </a:lvl1pPr>
          </a:lstStyle>
          <a:p>
            <a:fld id="{268F2754-21CF-2D41-94A7-81D8E873B715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4" name="Segnaposto immagine 3" descr="ViR_CampionatiStudenteschi_17_18-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270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1600">
                <a:latin typeface="Gotham Book"/>
                <a:cs typeface="Gotham Book"/>
              </a:rPr>
              <a:t>SCUOLA SECONDARIA DI 1° E 2° GRADO</a:t>
            </a:r>
            <a:r>
              <a:rPr lang="it-IT" sz="4800"/>
              <a:t/>
            </a:r>
            <a:br>
              <a:rPr lang="it-IT" sz="4800"/>
            </a:br>
            <a:r>
              <a:rPr lang="it-IT"/>
              <a:t>CAMPIONATI STUDENTESCHI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400" dirty="0">
                <a:latin typeface="Gotham Book"/>
                <a:cs typeface="Gotham Book"/>
              </a:rPr>
              <a:t>RISPETTO, </a:t>
            </a:r>
            <a:r>
              <a:rPr lang="it-IT" sz="1400" dirty="0" smtClean="0">
                <a:latin typeface="Gotham Book"/>
                <a:cs typeface="Gotham Book"/>
              </a:rPr>
              <a:t>TIFO CORRETTO </a:t>
            </a:r>
            <a:r>
              <a:rPr lang="it-IT" sz="1400" dirty="0">
                <a:latin typeface="Gotham Book"/>
                <a:cs typeface="Gotham Book"/>
              </a:rPr>
              <a:t/>
            </a:r>
            <a:br>
              <a:rPr lang="it-IT" sz="1400" dirty="0">
                <a:latin typeface="Gotham Book"/>
                <a:cs typeface="Gotham Book"/>
              </a:rPr>
            </a:br>
            <a:r>
              <a:rPr lang="it-IT" sz="1400" dirty="0" smtClean="0">
                <a:latin typeface="Gotham Book"/>
                <a:cs typeface="Gotham Book"/>
              </a:rPr>
              <a:t>ED </a:t>
            </a:r>
            <a:r>
              <a:rPr lang="it-IT" sz="1400" dirty="0">
                <a:latin typeface="Gotham Book"/>
                <a:cs typeface="Gotham Book"/>
              </a:rPr>
              <a:t>INCLUSIONE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57250" y="2174874"/>
            <a:ext cx="3697155" cy="4225925"/>
          </a:xfrm>
        </p:spPr>
        <p:txBody>
          <a:bodyPr>
            <a:noAutofit/>
          </a:bodyPr>
          <a:lstStyle/>
          <a:p>
            <a:pPr marL="144000" lvl="0" indent="-144000">
              <a:lnSpc>
                <a:spcPct val="120000"/>
              </a:lnSpc>
              <a:buClr>
                <a:srgbClr val="103874"/>
              </a:buClr>
              <a:buSzPct val="120000"/>
            </a:pPr>
            <a:r>
              <a:rPr lang="en-US" sz="1200" b="1" dirty="0">
                <a:solidFill>
                  <a:srgbClr val="103874"/>
                </a:solidFill>
                <a:latin typeface="Gotham Bold"/>
                <a:cs typeface="Gotham Bold"/>
              </a:rPr>
              <a:t>SPORT</a:t>
            </a:r>
            <a:r>
              <a:rPr lang="en-US" sz="1200" dirty="0">
                <a:solidFill>
                  <a:srgbClr val="103874"/>
                </a:solidFill>
                <a:latin typeface="Gotham Bold"/>
                <a:cs typeface="Gotham Bold"/>
              </a:rPr>
              <a:t/>
            </a:r>
            <a:br>
              <a:rPr lang="en-US" sz="1200" dirty="0">
                <a:solidFill>
                  <a:srgbClr val="103874"/>
                </a:solidFill>
                <a:latin typeface="Gotham Bold"/>
                <a:cs typeface="Gotham Bold"/>
              </a:rPr>
            </a:br>
            <a:r>
              <a:rPr lang="en-US" sz="1000" b="1" dirty="0" err="1">
                <a:solidFill>
                  <a:srgbClr val="103874"/>
                </a:solidFill>
                <a:latin typeface="Gotham Bold"/>
                <a:cs typeface="Gotham Bold"/>
              </a:rPr>
              <a:t>Torneo</a:t>
            </a:r>
            <a:r>
              <a:rPr lang="en-US" sz="1000" b="1" dirty="0">
                <a:solidFill>
                  <a:srgbClr val="103874"/>
                </a:solidFill>
                <a:latin typeface="Gotham Bold"/>
                <a:cs typeface="Gotham Bold"/>
              </a:rPr>
              <a:t> di </a:t>
            </a:r>
            <a:r>
              <a:rPr lang="en-US" sz="1000" b="1" dirty="0" err="1">
                <a:solidFill>
                  <a:srgbClr val="103874"/>
                </a:solidFill>
                <a:latin typeface="Gotham Bold"/>
                <a:cs typeface="Gotham Bold"/>
              </a:rPr>
              <a:t>calcio</a:t>
            </a:r>
            <a:r>
              <a:rPr lang="en-US" sz="1000" b="1" dirty="0">
                <a:solidFill>
                  <a:srgbClr val="103874"/>
                </a:solidFill>
                <a:latin typeface="Gotham Bold"/>
                <a:cs typeface="Gotham Bold"/>
              </a:rPr>
              <a:t> a 5 </a:t>
            </a:r>
            <a:r>
              <a:rPr lang="en-US" sz="1000" dirty="0">
                <a:solidFill>
                  <a:srgbClr val="103874"/>
                </a:solidFill>
                <a:latin typeface="Gotham Bold"/>
                <a:cs typeface="Gotham Bold"/>
              </a:rPr>
              <a:t>per le </a:t>
            </a:r>
            <a:r>
              <a:rPr lang="en-US" sz="1000" dirty="0" err="1">
                <a:solidFill>
                  <a:srgbClr val="103874"/>
                </a:solidFill>
                <a:latin typeface="Gotham Bold"/>
                <a:cs typeface="Gotham Bold"/>
              </a:rPr>
              <a:t>seguenti</a:t>
            </a:r>
            <a:r>
              <a:rPr lang="en-US" sz="1000" dirty="0">
                <a:solidFill>
                  <a:srgbClr val="103874"/>
                </a:solidFill>
                <a:latin typeface="Gotham Bold"/>
                <a:cs typeface="Gotham Bold"/>
              </a:rPr>
              <a:t> </a:t>
            </a:r>
            <a:r>
              <a:rPr lang="en-US" sz="1000" dirty="0" err="1">
                <a:solidFill>
                  <a:srgbClr val="103874"/>
                </a:solidFill>
                <a:latin typeface="Gotham Bold"/>
                <a:cs typeface="Gotham Bold"/>
              </a:rPr>
              <a:t>categorie</a:t>
            </a:r>
            <a:r>
              <a:rPr lang="en-US" sz="1000" dirty="0">
                <a:solidFill>
                  <a:srgbClr val="103874"/>
                </a:solidFill>
                <a:latin typeface="Gotham Bold"/>
                <a:cs typeface="Gotham Bold"/>
              </a:rPr>
              <a:t>:</a:t>
            </a:r>
          </a:p>
          <a:p>
            <a:pPr marL="85725" lvl="0" indent="-85725">
              <a:lnSpc>
                <a:spcPct val="120000"/>
              </a:lnSpc>
              <a:buClr>
                <a:srgbClr val="103874"/>
              </a:buClr>
              <a:buSzPct val="120000"/>
              <a:buNone/>
            </a:pPr>
            <a:r>
              <a:rPr lang="en-US" sz="1000" dirty="0">
                <a:solidFill>
                  <a:srgbClr val="103874"/>
                </a:solidFill>
                <a:latin typeface="Gotham Bold"/>
                <a:cs typeface="Gotham Bold"/>
              </a:rPr>
              <a:t> </a:t>
            </a:r>
            <a:r>
              <a:rPr lang="en-US" sz="1000" dirty="0" smtClean="0">
                <a:solidFill>
                  <a:srgbClr val="103874"/>
                </a:solidFill>
                <a:latin typeface="Gotham Bold"/>
                <a:cs typeface="Gotham Bold"/>
              </a:rPr>
              <a:t>    </a:t>
            </a:r>
            <a:r>
              <a:rPr lang="en-US" sz="1000" dirty="0" err="1" smtClean="0">
                <a:solidFill>
                  <a:srgbClr val="103874"/>
                </a:solidFill>
                <a:latin typeface="Gotham Bold"/>
                <a:cs typeface="Gotham Bold"/>
              </a:rPr>
              <a:t>Cadetti</a:t>
            </a:r>
            <a:r>
              <a:rPr lang="en-US" sz="1000" dirty="0" smtClean="0">
                <a:solidFill>
                  <a:srgbClr val="103874"/>
                </a:solidFill>
                <a:latin typeface="Gotham Bold"/>
                <a:cs typeface="Gotham Bold"/>
              </a:rPr>
              <a:t> </a:t>
            </a:r>
            <a:r>
              <a:rPr lang="en-US" sz="1000" dirty="0">
                <a:solidFill>
                  <a:srgbClr val="103874"/>
                </a:solidFill>
                <a:latin typeface="Gotham Bold"/>
                <a:cs typeface="Gotham Bold"/>
              </a:rPr>
              <a:t>e </a:t>
            </a:r>
            <a:r>
              <a:rPr lang="en-US" sz="1000" dirty="0" err="1">
                <a:solidFill>
                  <a:srgbClr val="103874"/>
                </a:solidFill>
                <a:latin typeface="Gotham Bold"/>
                <a:cs typeface="Gotham Bold"/>
              </a:rPr>
              <a:t>Cadette</a:t>
            </a:r>
            <a:r>
              <a:rPr lang="en-US" sz="1000" dirty="0">
                <a:solidFill>
                  <a:srgbClr val="103874"/>
                </a:solidFill>
                <a:latin typeface="Gotham Bold"/>
                <a:cs typeface="Gotham Bold"/>
              </a:rPr>
              <a:t> -  </a:t>
            </a:r>
            <a:r>
              <a:rPr lang="en-US" sz="1000" dirty="0" err="1">
                <a:solidFill>
                  <a:srgbClr val="103874"/>
                </a:solidFill>
                <a:latin typeface="Gotham Bold"/>
                <a:cs typeface="Gotham Bold"/>
              </a:rPr>
              <a:t>Allievi</a:t>
            </a:r>
            <a:r>
              <a:rPr lang="en-US" sz="1000" dirty="0">
                <a:solidFill>
                  <a:srgbClr val="103874"/>
                </a:solidFill>
                <a:latin typeface="Gotham Bold"/>
                <a:cs typeface="Gotham Bold"/>
              </a:rPr>
              <a:t> </a:t>
            </a:r>
            <a:r>
              <a:rPr lang="en-US" sz="1000" dirty="0" err="1">
                <a:solidFill>
                  <a:srgbClr val="103874"/>
                </a:solidFill>
                <a:latin typeface="Gotham Bold"/>
                <a:cs typeface="Gotham Bold"/>
              </a:rPr>
              <a:t>ed</a:t>
            </a:r>
            <a:r>
              <a:rPr lang="en-US" sz="1000" dirty="0">
                <a:solidFill>
                  <a:srgbClr val="103874"/>
                </a:solidFill>
                <a:latin typeface="Gotham Bold"/>
                <a:cs typeface="Gotham Bold"/>
              </a:rPr>
              <a:t> </a:t>
            </a:r>
            <a:r>
              <a:rPr lang="en-US" sz="1000" dirty="0" err="1">
                <a:solidFill>
                  <a:srgbClr val="103874"/>
                </a:solidFill>
                <a:latin typeface="Gotham Bold"/>
                <a:cs typeface="Gotham Bold"/>
              </a:rPr>
              <a:t>Allieve</a:t>
            </a:r>
            <a:endParaRPr lang="en-US" sz="1000" dirty="0">
              <a:solidFill>
                <a:prstClr val="black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103874"/>
              </a:buClr>
              <a:buSzPct val="120000"/>
            </a:pPr>
            <a:r>
              <a:rPr lang="en-US" sz="1000" dirty="0">
                <a:solidFill>
                  <a:srgbClr val="103874"/>
                </a:solidFill>
              </a:rPr>
              <a:t> </a:t>
            </a:r>
            <a:r>
              <a:rPr lang="en-US" sz="1000" b="1" dirty="0">
                <a:solidFill>
                  <a:srgbClr val="103874"/>
                </a:solidFill>
              </a:rPr>
              <a:t>3 </a:t>
            </a:r>
            <a:r>
              <a:rPr lang="en-US" sz="1000" b="1" dirty="0" err="1">
                <a:solidFill>
                  <a:srgbClr val="103874"/>
                </a:solidFill>
              </a:rPr>
              <a:t>fasi</a:t>
            </a:r>
            <a:r>
              <a:rPr lang="en-US" sz="1000" b="1" dirty="0">
                <a:solidFill>
                  <a:srgbClr val="103874"/>
                </a:solidFill>
              </a:rPr>
              <a:t>: </a:t>
            </a:r>
            <a:r>
              <a:rPr lang="en-US" sz="1000" b="1" dirty="0" smtClean="0">
                <a:solidFill>
                  <a:srgbClr val="103874"/>
                </a:solidFill>
              </a:rPr>
              <a:t> </a:t>
            </a:r>
            <a:r>
              <a:rPr lang="en-US" sz="1000" dirty="0" smtClean="0">
                <a:solidFill>
                  <a:srgbClr val="103874"/>
                </a:solidFill>
              </a:rPr>
              <a:t>Istituto </a:t>
            </a:r>
            <a:r>
              <a:rPr lang="en-US" sz="1000" dirty="0">
                <a:solidFill>
                  <a:srgbClr val="103874"/>
                </a:solidFill>
              </a:rPr>
              <a:t>• Provinciale • </a:t>
            </a:r>
            <a:r>
              <a:rPr lang="en-US" sz="1000" dirty="0" smtClean="0">
                <a:solidFill>
                  <a:srgbClr val="103874"/>
                </a:solidFill>
              </a:rPr>
              <a:t>Regionale</a:t>
            </a:r>
          </a:p>
          <a:p>
            <a:pPr marL="0" indent="0">
              <a:lnSpc>
                <a:spcPct val="120000"/>
              </a:lnSpc>
              <a:buClr>
                <a:srgbClr val="103874"/>
              </a:buClr>
              <a:buSzPct val="120000"/>
              <a:buNone/>
            </a:pPr>
            <a:r>
              <a:rPr lang="en-US" sz="1000" b="1" dirty="0">
                <a:solidFill>
                  <a:srgbClr val="103874"/>
                </a:solidFill>
              </a:rPr>
              <a:t/>
            </a:r>
            <a:br>
              <a:rPr lang="en-US" sz="1000" b="1" dirty="0">
                <a:solidFill>
                  <a:srgbClr val="103874"/>
                </a:solidFill>
              </a:rPr>
            </a:br>
            <a:r>
              <a:rPr lang="it-IT" sz="1000" dirty="0" smtClean="0">
                <a:solidFill>
                  <a:srgbClr val="103874"/>
                </a:solidFill>
              </a:rPr>
              <a:t>Le </a:t>
            </a:r>
            <a:r>
              <a:rPr lang="it-IT" sz="1000" dirty="0">
                <a:solidFill>
                  <a:srgbClr val="103874"/>
                </a:solidFill>
              </a:rPr>
              <a:t>squadre vincitrici a livello </a:t>
            </a:r>
            <a:r>
              <a:rPr lang="it-IT" sz="1000" dirty="0" smtClean="0">
                <a:solidFill>
                  <a:srgbClr val="103874"/>
                </a:solidFill>
              </a:rPr>
              <a:t>regionale  </a:t>
            </a:r>
            <a:r>
              <a:rPr lang="it-IT" sz="1000" b="1" dirty="0" smtClean="0">
                <a:solidFill>
                  <a:srgbClr val="103874"/>
                </a:solidFill>
              </a:rPr>
              <a:t>per la sola    categoria CADETTE,</a:t>
            </a:r>
            <a:r>
              <a:rPr lang="it-IT" sz="1000" dirty="0" smtClean="0">
                <a:solidFill>
                  <a:srgbClr val="103874"/>
                </a:solidFill>
              </a:rPr>
              <a:t> verranno </a:t>
            </a:r>
            <a:r>
              <a:rPr lang="it-IT" sz="1000" dirty="0">
                <a:solidFill>
                  <a:srgbClr val="103874"/>
                </a:solidFill>
              </a:rPr>
              <a:t>invitate a partecipare ad un torneo di calcio </a:t>
            </a:r>
            <a:r>
              <a:rPr lang="it-IT" sz="1000" dirty="0" smtClean="0">
                <a:solidFill>
                  <a:srgbClr val="103874"/>
                </a:solidFill>
              </a:rPr>
              <a:t>a 5 durante le </a:t>
            </a:r>
            <a:r>
              <a:rPr lang="it-IT" sz="1000" dirty="0">
                <a:solidFill>
                  <a:srgbClr val="103874"/>
                </a:solidFill>
              </a:rPr>
              <a:t>Finali Nazionali Allievi e Giovanissimi di calcio a 5</a:t>
            </a:r>
            <a:r>
              <a:rPr lang="it-IT" sz="1000" dirty="0" smtClean="0">
                <a:solidFill>
                  <a:srgbClr val="103874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Clr>
                <a:srgbClr val="103874"/>
              </a:buClr>
              <a:buSzPct val="120000"/>
              <a:buNone/>
            </a:pPr>
            <a:r>
              <a:rPr lang="en-US" sz="1000" b="1" dirty="0">
                <a:solidFill>
                  <a:srgbClr val="103874"/>
                </a:solidFill>
              </a:rPr>
              <a:t/>
            </a:r>
            <a:br>
              <a:rPr lang="en-US" sz="1000" b="1" dirty="0">
                <a:solidFill>
                  <a:srgbClr val="103874"/>
                </a:solidFill>
              </a:rPr>
            </a:br>
            <a:r>
              <a:rPr lang="en-US" sz="1000" b="1" dirty="0" smtClean="0">
                <a:solidFill>
                  <a:srgbClr val="103874"/>
                </a:solidFill>
              </a:rPr>
              <a:t>    </a:t>
            </a:r>
            <a:r>
              <a:rPr lang="en-US" sz="1000" b="1" dirty="0" err="1" smtClean="0">
                <a:solidFill>
                  <a:srgbClr val="103874"/>
                </a:solidFill>
                <a:latin typeface="Gotham Bold"/>
                <a:cs typeface="Gotham Bold"/>
              </a:rPr>
              <a:t>Torneo</a:t>
            </a:r>
            <a:r>
              <a:rPr lang="en-US" sz="1000" b="1" dirty="0" smtClean="0">
                <a:solidFill>
                  <a:srgbClr val="103874"/>
                </a:solidFill>
                <a:latin typeface="Gotham Bold"/>
                <a:cs typeface="Gotham Bold"/>
              </a:rPr>
              <a:t> </a:t>
            </a:r>
            <a:r>
              <a:rPr lang="en-US" sz="1000" b="1" dirty="0">
                <a:solidFill>
                  <a:srgbClr val="103874"/>
                </a:solidFill>
                <a:latin typeface="Gotham Bold"/>
                <a:cs typeface="Gotham Bold"/>
              </a:rPr>
              <a:t>di </a:t>
            </a:r>
            <a:r>
              <a:rPr lang="en-US" sz="1000" b="1" dirty="0" err="1">
                <a:solidFill>
                  <a:srgbClr val="103874"/>
                </a:solidFill>
                <a:latin typeface="Gotham Bold"/>
                <a:cs typeface="Gotham Bold"/>
              </a:rPr>
              <a:t>calcio</a:t>
            </a:r>
            <a:r>
              <a:rPr lang="en-US" sz="1000" b="1" dirty="0">
                <a:solidFill>
                  <a:srgbClr val="103874"/>
                </a:solidFill>
                <a:latin typeface="Gotham Bold"/>
                <a:cs typeface="Gotham Bold"/>
              </a:rPr>
              <a:t> a 11 </a:t>
            </a:r>
            <a:r>
              <a:rPr lang="en-US" sz="1000" dirty="0">
                <a:solidFill>
                  <a:srgbClr val="103874"/>
                </a:solidFill>
                <a:latin typeface="Gotham Bold"/>
                <a:cs typeface="Gotham Bold"/>
              </a:rPr>
              <a:t>per le </a:t>
            </a:r>
            <a:r>
              <a:rPr lang="en-US" sz="1000" dirty="0" err="1">
                <a:solidFill>
                  <a:srgbClr val="103874"/>
                </a:solidFill>
                <a:latin typeface="Gotham Bold"/>
                <a:cs typeface="Gotham Bold"/>
              </a:rPr>
              <a:t>seguenti</a:t>
            </a:r>
            <a:r>
              <a:rPr lang="en-US" sz="1000" dirty="0">
                <a:solidFill>
                  <a:srgbClr val="103874"/>
                </a:solidFill>
                <a:latin typeface="Gotham Bold"/>
                <a:cs typeface="Gotham Bold"/>
              </a:rPr>
              <a:t> </a:t>
            </a:r>
            <a:r>
              <a:rPr lang="en-US" sz="1000" dirty="0" err="1">
                <a:solidFill>
                  <a:srgbClr val="103874"/>
                </a:solidFill>
                <a:latin typeface="Gotham Bold"/>
                <a:cs typeface="Gotham Bold"/>
              </a:rPr>
              <a:t>categorie</a:t>
            </a:r>
            <a:r>
              <a:rPr lang="en-US" sz="1000" b="1" dirty="0">
                <a:solidFill>
                  <a:srgbClr val="103874"/>
                </a:solidFill>
                <a:latin typeface="Gotham Bold"/>
                <a:cs typeface="Gotham Bold"/>
              </a:rPr>
              <a:t>:</a:t>
            </a:r>
          </a:p>
          <a:p>
            <a:pPr marL="0" lvl="0" indent="0">
              <a:lnSpc>
                <a:spcPct val="120000"/>
              </a:lnSpc>
              <a:buClr>
                <a:srgbClr val="103874"/>
              </a:buClr>
              <a:buSzPct val="120000"/>
              <a:buNone/>
            </a:pPr>
            <a:r>
              <a:rPr lang="it-IT" sz="1000" b="1" dirty="0" smtClean="0">
                <a:solidFill>
                  <a:srgbClr val="103874"/>
                </a:solidFill>
                <a:latin typeface="Gotham Bold"/>
                <a:cs typeface="Gotham Bold"/>
              </a:rPr>
              <a:t>     </a:t>
            </a:r>
            <a:r>
              <a:rPr lang="it-IT" sz="1000" dirty="0" smtClean="0">
                <a:solidFill>
                  <a:srgbClr val="103874"/>
                </a:solidFill>
                <a:latin typeface="Gotham Bold"/>
                <a:cs typeface="Gotham Bold"/>
              </a:rPr>
              <a:t>Cadetti </a:t>
            </a:r>
            <a:r>
              <a:rPr lang="it-IT" sz="1000" dirty="0">
                <a:solidFill>
                  <a:srgbClr val="103874"/>
                </a:solidFill>
                <a:latin typeface="Gotham Bold"/>
                <a:cs typeface="Gotham Bold"/>
              </a:rPr>
              <a:t>e Cadette -  Allievi ed Allieve</a:t>
            </a:r>
          </a:p>
          <a:p>
            <a:pPr marL="144000" lvl="0" indent="-144000">
              <a:lnSpc>
                <a:spcPct val="120000"/>
              </a:lnSpc>
              <a:buClr>
                <a:srgbClr val="103874"/>
              </a:buClr>
              <a:buSzPct val="120000"/>
            </a:pPr>
            <a:r>
              <a:rPr lang="en-US" sz="1000" b="1" dirty="0" smtClean="0">
                <a:solidFill>
                  <a:srgbClr val="103874"/>
                </a:solidFill>
              </a:rPr>
              <a:t>4 </a:t>
            </a:r>
            <a:r>
              <a:rPr lang="en-US" sz="1000" b="1" dirty="0" err="1">
                <a:solidFill>
                  <a:srgbClr val="103874"/>
                </a:solidFill>
              </a:rPr>
              <a:t>fasi</a:t>
            </a:r>
            <a:r>
              <a:rPr lang="en-US" sz="1000" dirty="0">
                <a:solidFill>
                  <a:srgbClr val="103874"/>
                </a:solidFill>
              </a:rPr>
              <a:t>: </a:t>
            </a:r>
            <a:r>
              <a:rPr lang="en-US" sz="1000" dirty="0" smtClean="0">
                <a:solidFill>
                  <a:srgbClr val="103874"/>
                </a:solidFill>
              </a:rPr>
              <a:t>Istituto </a:t>
            </a:r>
            <a:r>
              <a:rPr lang="en-US" sz="1000" dirty="0">
                <a:solidFill>
                  <a:srgbClr val="103874"/>
                </a:solidFill>
              </a:rPr>
              <a:t>• Provinciale • Regionale • Nazionale </a:t>
            </a:r>
            <a:r>
              <a:rPr lang="en-US" sz="1000" b="1" dirty="0">
                <a:solidFill>
                  <a:srgbClr val="103874"/>
                </a:solidFill>
              </a:rPr>
              <a:t>(</a:t>
            </a:r>
            <a:r>
              <a:rPr lang="en-US" sz="1000" dirty="0">
                <a:solidFill>
                  <a:srgbClr val="103874"/>
                </a:solidFill>
              </a:rPr>
              <a:t>solo per la </a:t>
            </a:r>
            <a:r>
              <a:rPr lang="en-US" sz="1000" dirty="0" err="1">
                <a:solidFill>
                  <a:srgbClr val="103874"/>
                </a:solidFill>
              </a:rPr>
              <a:t>categoria</a:t>
            </a:r>
            <a:r>
              <a:rPr lang="en-US" sz="1000" dirty="0">
                <a:solidFill>
                  <a:srgbClr val="103874"/>
                </a:solidFill>
              </a:rPr>
              <a:t> </a:t>
            </a:r>
            <a:r>
              <a:rPr lang="en-US" sz="1000" dirty="0" err="1">
                <a:solidFill>
                  <a:srgbClr val="103874"/>
                </a:solidFill>
              </a:rPr>
              <a:t>Allievi</a:t>
            </a:r>
            <a:r>
              <a:rPr lang="en-US" sz="1000" dirty="0">
                <a:solidFill>
                  <a:srgbClr val="103874"/>
                </a:solidFill>
              </a:rPr>
              <a:t> </a:t>
            </a:r>
            <a:r>
              <a:rPr lang="en-US" sz="1000" dirty="0" err="1">
                <a:solidFill>
                  <a:srgbClr val="103874"/>
                </a:solidFill>
              </a:rPr>
              <a:t>ed</a:t>
            </a:r>
            <a:r>
              <a:rPr lang="en-US" sz="1000" dirty="0">
                <a:solidFill>
                  <a:srgbClr val="103874"/>
                </a:solidFill>
              </a:rPr>
              <a:t> </a:t>
            </a:r>
            <a:r>
              <a:rPr lang="en-US" sz="1000" dirty="0" err="1">
                <a:solidFill>
                  <a:srgbClr val="103874"/>
                </a:solidFill>
              </a:rPr>
              <a:t>Allieve</a:t>
            </a:r>
            <a:r>
              <a:rPr lang="en-US" sz="1000" dirty="0">
                <a:solidFill>
                  <a:srgbClr val="103874"/>
                </a:solidFill>
              </a:rPr>
              <a:t>)</a:t>
            </a:r>
          </a:p>
          <a:p>
            <a:pPr marL="144000" indent="-144000">
              <a:lnSpc>
                <a:spcPct val="120000"/>
              </a:lnSpc>
              <a:buClr>
                <a:srgbClr val="103874"/>
              </a:buClr>
              <a:buSzPct val="120000"/>
            </a:pPr>
            <a:endParaRPr lang="en-US" sz="1000" b="1" dirty="0" err="1">
              <a:solidFill>
                <a:srgbClr val="103874"/>
              </a:solidFill>
            </a:endParaRPr>
          </a:p>
          <a:p>
            <a:pPr marL="144000" indent="-144000">
              <a:lnSpc>
                <a:spcPct val="120000"/>
              </a:lnSpc>
              <a:buClr>
                <a:srgbClr val="103874"/>
              </a:buClr>
              <a:buSzPct val="120000"/>
            </a:pPr>
            <a:r>
              <a:rPr lang="en-US" sz="1400" b="1" dirty="0" err="1">
                <a:solidFill>
                  <a:srgbClr val="103874"/>
                </a:solidFill>
                <a:latin typeface="Gotham Bold"/>
                <a:cs typeface="Gotham Bold"/>
              </a:rPr>
              <a:t>CONTEST: </a:t>
            </a:r>
            <a:r>
              <a:rPr lang="en-US" sz="1400" b="1" i="1" dirty="0" err="1">
                <a:solidFill>
                  <a:srgbClr val="103874"/>
                </a:solidFill>
                <a:latin typeface="Gotham Bold"/>
                <a:cs typeface="Gotham Bold"/>
              </a:rPr>
              <a:t>#fairplaycontest</a:t>
            </a:r>
            <a:r>
              <a:rPr lang="en-US" sz="1400" b="1" dirty="0" err="1">
                <a:solidFill>
                  <a:srgbClr val="103874"/>
                </a:solidFill>
                <a:latin typeface="Gotham Bold"/>
                <a:cs typeface="Gotham Bold"/>
              </a:rPr>
              <a:t> </a:t>
            </a:r>
            <a:r>
              <a:rPr lang="en-US" sz="1200" dirty="0" err="1">
                <a:solidFill>
                  <a:srgbClr val="103874"/>
                </a:solidFill>
                <a:latin typeface="Gotham Bold"/>
                <a:cs typeface="Gotham Bold"/>
              </a:rPr>
              <a:t/>
            </a:r>
            <a:br>
              <a:rPr lang="en-US" sz="1200" dirty="0" err="1">
                <a:solidFill>
                  <a:srgbClr val="103874"/>
                </a:solidFill>
                <a:latin typeface="Gotham Bold"/>
                <a:cs typeface="Gotham Bold"/>
              </a:rPr>
            </a:br>
            <a:r>
              <a:rPr lang="en-US" sz="1000" dirty="0" err="1"/>
              <a:t>Utile alla comprensione ed acquisizione dei valori positivi del giuoco calcio in modalità </a:t>
            </a:r>
            <a:r>
              <a:rPr lang="it-IT" sz="1000" spc="-10" dirty="0">
                <a:solidFill>
                  <a:prstClr val="black"/>
                </a:solidFill>
              </a:rPr>
              <a:t>«social» </a:t>
            </a:r>
            <a:br>
              <a:rPr lang="it-IT" sz="1000" spc="-10" dirty="0">
                <a:solidFill>
                  <a:prstClr val="black"/>
                </a:solidFill>
              </a:rPr>
            </a:br>
            <a:r>
              <a:rPr lang="it-IT" sz="1000" spc="-10" dirty="0">
                <a:solidFill>
                  <a:prstClr val="black"/>
                </a:solidFill>
              </a:rPr>
              <a:t>ed interattiva </a:t>
            </a:r>
            <a:r>
              <a:rPr lang="en-US" sz="1000" dirty="0" err="1">
                <a:solidFill>
                  <a:srgbClr val="103874"/>
                </a:solidFill>
                <a:latin typeface="Gotham Bold"/>
                <a:cs typeface="Gotham Bold"/>
              </a:rPr>
              <a:t>rivolto a tutti gli studenti del territorio nazionale</a:t>
            </a:r>
            <a:endParaRPr lang="en-US" sz="1000" b="1" dirty="0">
              <a:solidFill>
                <a:srgbClr val="103874"/>
              </a:solidFill>
            </a:endParaRPr>
          </a:p>
        </p:txBody>
      </p:sp>
      <p:sp>
        <p:nvSpPr>
          <p:cNvPr id="8" name="Segnaposto data 2"/>
          <p:cNvSpPr>
            <a:spLocks noGrp="1"/>
          </p:cNvSpPr>
          <p:nvPr>
            <p:ph type="dt" sz="half" idx="13"/>
          </p:nvPr>
        </p:nvSpPr>
        <p:spPr>
          <a:xfrm rot="16200000">
            <a:off x="-686941" y="1497075"/>
            <a:ext cx="2133600" cy="365125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FIGC SETTORE </a:t>
            </a:r>
            <a:r>
              <a:rPr lang="en-US" dirty="0">
                <a:cs typeface="Calibri"/>
              </a:rPr>
              <a:t>GIOVANILE E SCOLASTICO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E IMPEGNO PER LA SCUOLA</a:t>
            </a:r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4"/>
          </p:nvPr>
        </p:nvSpPr>
        <p:spPr>
          <a:xfrm rot="16200000">
            <a:off x="-1048787" y="5083342"/>
            <a:ext cx="2857288" cy="365125"/>
          </a:xfrm>
        </p:spPr>
        <p:txBody>
          <a:bodyPr/>
          <a:lstStyle/>
          <a:p>
            <a:r>
              <a:rPr lang="ro-RO"/>
              <a:t>﻿Valorinrete 2017-18</a:t>
            </a:r>
            <a:endParaRPr lang="it-IT"/>
          </a:p>
        </p:txBody>
      </p:sp>
      <p:pic>
        <p:nvPicPr>
          <p:cNvPr id="12" name="Immagine 11" descr="ViR-CS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590" y="421563"/>
            <a:ext cx="1544210" cy="819619"/>
          </a:xfrm>
          <a:prstGeom prst="rect">
            <a:avLst/>
          </a:prstGeo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700" y="1535113"/>
            <a:ext cx="3594100" cy="2429611"/>
          </a:xfrm>
        </p:spPr>
      </p:pic>
      <p:pic>
        <p:nvPicPr>
          <p:cNvPr id="11" name="Segnaposto contenuto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700" y="4067847"/>
            <a:ext cx="3594099" cy="2429611"/>
          </a:xfrm>
          <a:prstGeom prst="rect">
            <a:avLst/>
          </a:prstGeom>
        </p:spPr>
      </p:pic>
      <p:sp>
        <p:nvSpPr>
          <p:cNvPr id="13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" y="3360984"/>
            <a:ext cx="540000" cy="365125"/>
          </a:xfrm>
        </p:spPr>
        <p:txBody>
          <a:bodyPr/>
          <a:lstStyle/>
          <a:p>
            <a:fld id="{268F2754-21CF-2D41-94A7-81D8E873B715}" type="slidenum">
              <a:rPr lang="it-IT" smtClean="0"/>
              <a:t>3</a:t>
            </a:fld>
            <a:endParaRPr lang="it-IT"/>
          </a:p>
        </p:txBody>
      </p:sp>
      <p:pic>
        <p:nvPicPr>
          <p:cNvPr id="14" name="Immagine 13" descr="Logo-Miur_sito-internet-1024x57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71" y="6359883"/>
            <a:ext cx="617972" cy="34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59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1600" dirty="0">
                <a:latin typeface="Gotham Book"/>
                <a:cs typeface="Gotham Book"/>
              </a:rPr>
              <a:t>SCUOLA SECONDARIA DI 1° E 2° GRADO</a:t>
            </a:r>
            <a:r>
              <a:rPr lang="it-IT" sz="4800" dirty="0"/>
              <a:t/>
            </a:r>
            <a:br>
              <a:rPr lang="it-IT" sz="4800" dirty="0"/>
            </a:br>
            <a:r>
              <a:rPr lang="it-IT" dirty="0"/>
              <a:t>CAMPIONATI STUDENTESCHI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400" dirty="0">
                <a:latin typeface="Gotham Book"/>
                <a:cs typeface="Gotham Book"/>
              </a:rPr>
              <a:t>RISPETTO, </a:t>
            </a:r>
            <a:r>
              <a:rPr lang="it-IT" sz="1400" dirty="0" smtClean="0">
                <a:latin typeface="Gotham Book"/>
                <a:cs typeface="Gotham Book"/>
              </a:rPr>
              <a:t>TIFO CORRETTO</a:t>
            </a:r>
            <a:r>
              <a:rPr lang="it-IT" sz="1400" dirty="0">
                <a:latin typeface="Gotham Book"/>
                <a:cs typeface="Gotham Book"/>
              </a:rPr>
              <a:t/>
            </a:r>
            <a:br>
              <a:rPr lang="it-IT" sz="1400" dirty="0">
                <a:latin typeface="Gotham Book"/>
                <a:cs typeface="Gotham Book"/>
              </a:rPr>
            </a:br>
            <a:r>
              <a:rPr lang="it-IT" sz="1400" dirty="0">
                <a:latin typeface="Gotham Book"/>
                <a:cs typeface="Gotham Book"/>
              </a:rPr>
              <a:t>E INCLUSIONE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58946" y="2174875"/>
            <a:ext cx="3595459" cy="3951288"/>
          </a:xfrm>
        </p:spPr>
        <p:txBody>
          <a:bodyPr>
            <a:noAutofit/>
          </a:bodyPr>
          <a:lstStyle/>
          <a:p>
            <a:pPr marL="144000" indent="-144000">
              <a:lnSpc>
                <a:spcPct val="120000"/>
              </a:lnSpc>
              <a:buClr>
                <a:srgbClr val="103874"/>
              </a:buClr>
              <a:buSzPct val="120000"/>
            </a:pPr>
            <a:r>
              <a:rPr lang="en-US" sz="1200" b="1" dirty="0" smtClean="0">
                <a:solidFill>
                  <a:srgbClr val="103874"/>
                </a:solidFill>
                <a:latin typeface="Gotham Bold"/>
                <a:cs typeface="Gotham Bold"/>
              </a:rPr>
              <a:t>SPORT</a:t>
            </a:r>
            <a:r>
              <a:rPr lang="en-US" sz="1200" dirty="0">
                <a:solidFill>
                  <a:srgbClr val="103874"/>
                </a:solidFill>
                <a:latin typeface="Gotham Bold"/>
                <a:cs typeface="Gotham Bold"/>
              </a:rPr>
              <a:t/>
            </a:r>
            <a:br>
              <a:rPr lang="en-US" sz="1200" dirty="0">
                <a:solidFill>
                  <a:srgbClr val="103874"/>
                </a:solidFill>
                <a:latin typeface="Gotham Bold"/>
                <a:cs typeface="Gotham Bold"/>
              </a:rPr>
            </a:br>
            <a:r>
              <a:rPr lang="en-US" sz="1200" dirty="0" smtClean="0">
                <a:solidFill>
                  <a:srgbClr val="103874"/>
                </a:solidFill>
                <a:latin typeface="Gotham Bold"/>
                <a:cs typeface="Gotham Bold"/>
              </a:rPr>
              <a:t>Sul </a:t>
            </a:r>
            <a:r>
              <a:rPr lang="en-US" sz="1200" dirty="0" err="1" smtClean="0">
                <a:solidFill>
                  <a:srgbClr val="103874"/>
                </a:solidFill>
                <a:latin typeface="Gotham Bold"/>
                <a:cs typeface="Gotham Bold"/>
              </a:rPr>
              <a:t>sito</a:t>
            </a:r>
            <a:r>
              <a:rPr lang="en-US" sz="1200" dirty="0" smtClean="0">
                <a:solidFill>
                  <a:srgbClr val="103874"/>
                </a:solidFill>
                <a:latin typeface="Gotham Bold"/>
                <a:cs typeface="Gotham Bold"/>
              </a:rPr>
              <a:t> </a:t>
            </a:r>
            <a:r>
              <a:rPr lang="en-US" sz="1200" dirty="0" smtClean="0">
                <a:solidFill>
                  <a:srgbClr val="103874"/>
                </a:solidFill>
                <a:latin typeface="Gotham Bold"/>
                <a:cs typeface="Gotham Bold"/>
                <a:hlinkClick r:id="rId2"/>
              </a:rPr>
              <a:t>www.valorinrete.it</a:t>
            </a:r>
            <a:r>
              <a:rPr lang="en-US" sz="1200" dirty="0" smtClean="0">
                <a:solidFill>
                  <a:srgbClr val="103874"/>
                </a:solidFill>
                <a:latin typeface="Gotham Bold"/>
                <a:cs typeface="Gotham Bold"/>
              </a:rPr>
              <a:t> </a:t>
            </a:r>
            <a:r>
              <a:rPr lang="en-US" sz="1000" dirty="0" err="1" smtClean="0">
                <a:solidFill>
                  <a:srgbClr val="103874"/>
                </a:solidFill>
                <a:latin typeface="Gotham Bold"/>
                <a:cs typeface="Gotham Bold"/>
              </a:rPr>
              <a:t>verranno</a:t>
            </a:r>
            <a:r>
              <a:rPr lang="en-US" sz="1000" dirty="0" smtClean="0">
                <a:solidFill>
                  <a:srgbClr val="103874"/>
                </a:solidFill>
                <a:latin typeface="Gotham Bold"/>
                <a:cs typeface="Gotham Bold"/>
              </a:rPr>
              <a:t> </a:t>
            </a:r>
            <a:r>
              <a:rPr lang="en-US" sz="1000" dirty="0" err="1" smtClean="0">
                <a:solidFill>
                  <a:srgbClr val="103874"/>
                </a:solidFill>
                <a:latin typeface="Gotham Bold"/>
                <a:cs typeface="Gotham Bold"/>
              </a:rPr>
              <a:t>aggiornate</a:t>
            </a:r>
            <a:r>
              <a:rPr lang="en-US" sz="1000" dirty="0" smtClean="0">
                <a:solidFill>
                  <a:srgbClr val="103874"/>
                </a:solidFill>
                <a:latin typeface="Gotham Bold"/>
                <a:cs typeface="Gotham Bold"/>
              </a:rPr>
              <a:t> in tempo </a:t>
            </a:r>
            <a:r>
              <a:rPr lang="en-US" sz="1000" dirty="0" err="1" smtClean="0">
                <a:solidFill>
                  <a:srgbClr val="103874"/>
                </a:solidFill>
                <a:latin typeface="Gotham Bold"/>
                <a:cs typeface="Gotham Bold"/>
              </a:rPr>
              <a:t>reale</a:t>
            </a:r>
            <a:r>
              <a:rPr lang="en-US" sz="1000" dirty="0" smtClean="0">
                <a:solidFill>
                  <a:srgbClr val="103874"/>
                </a:solidFill>
                <a:latin typeface="Gotham Bold"/>
                <a:cs typeface="Gotham Bold"/>
              </a:rPr>
              <a:t> </a:t>
            </a:r>
            <a:r>
              <a:rPr lang="en-US" sz="1000" dirty="0" err="1" smtClean="0">
                <a:solidFill>
                  <a:srgbClr val="103874"/>
                </a:solidFill>
                <a:latin typeface="Gotham Bold"/>
                <a:cs typeface="Gotham Bold"/>
              </a:rPr>
              <a:t>tutte</a:t>
            </a:r>
            <a:r>
              <a:rPr lang="en-US" sz="1000" dirty="0" smtClean="0">
                <a:solidFill>
                  <a:srgbClr val="103874"/>
                </a:solidFill>
                <a:latin typeface="Gotham Bold"/>
                <a:cs typeface="Gotham Bold"/>
              </a:rPr>
              <a:t> le </a:t>
            </a:r>
            <a:r>
              <a:rPr lang="en-US" sz="1000" dirty="0" err="1" smtClean="0">
                <a:solidFill>
                  <a:srgbClr val="103874"/>
                </a:solidFill>
                <a:latin typeface="Gotham Bold"/>
                <a:cs typeface="Gotham Bold"/>
              </a:rPr>
              <a:t>classifiche</a:t>
            </a:r>
            <a:r>
              <a:rPr lang="en-US" sz="1000" dirty="0" smtClean="0">
                <a:solidFill>
                  <a:srgbClr val="103874"/>
                </a:solidFill>
                <a:latin typeface="Gotham Bold"/>
                <a:cs typeface="Gotham Bold"/>
              </a:rPr>
              <a:t> </a:t>
            </a:r>
            <a:r>
              <a:rPr lang="en-US" sz="1000" dirty="0" err="1" smtClean="0">
                <a:solidFill>
                  <a:srgbClr val="103874"/>
                </a:solidFill>
                <a:latin typeface="Gotham Bold"/>
                <a:cs typeface="Gotham Bold"/>
              </a:rPr>
              <a:t>dei</a:t>
            </a:r>
            <a:r>
              <a:rPr lang="en-US" sz="1000" dirty="0" smtClean="0">
                <a:solidFill>
                  <a:srgbClr val="103874"/>
                </a:solidFill>
                <a:latin typeface="Gotham Bold"/>
                <a:cs typeface="Gotham Bold"/>
              </a:rPr>
              <a:t> </a:t>
            </a:r>
            <a:r>
              <a:rPr lang="en-US" sz="1000" dirty="0" err="1">
                <a:solidFill>
                  <a:srgbClr val="103874"/>
                </a:solidFill>
                <a:latin typeface="Gotham Bold"/>
                <a:cs typeface="Gotham Bold"/>
              </a:rPr>
              <a:t>C</a:t>
            </a:r>
            <a:r>
              <a:rPr lang="en-US" sz="1000" dirty="0" err="1" smtClean="0">
                <a:solidFill>
                  <a:srgbClr val="103874"/>
                </a:solidFill>
                <a:latin typeface="Gotham Bold"/>
                <a:cs typeface="Gotham Bold"/>
              </a:rPr>
              <a:t>ampionati</a:t>
            </a:r>
            <a:r>
              <a:rPr lang="en-US" sz="1000" dirty="0" smtClean="0">
                <a:solidFill>
                  <a:srgbClr val="103874"/>
                </a:solidFill>
                <a:latin typeface="Gotham Bold"/>
                <a:cs typeface="Gotham Bold"/>
              </a:rPr>
              <a:t> </a:t>
            </a:r>
            <a:r>
              <a:rPr lang="en-US" sz="1000" dirty="0" err="1" smtClean="0">
                <a:solidFill>
                  <a:srgbClr val="103874"/>
                </a:solidFill>
                <a:latin typeface="Gotham Bold"/>
                <a:cs typeface="Gotham Bold"/>
              </a:rPr>
              <a:t>Studenteschi</a:t>
            </a:r>
            <a:r>
              <a:rPr lang="en-US" sz="1000" dirty="0">
                <a:solidFill>
                  <a:srgbClr val="103874"/>
                </a:solidFill>
                <a:latin typeface="Gotham Bold"/>
                <a:cs typeface="Gotham Bold"/>
              </a:rPr>
              <a:t> </a:t>
            </a:r>
            <a:r>
              <a:rPr lang="en-US" sz="1000" dirty="0" smtClean="0">
                <a:solidFill>
                  <a:srgbClr val="103874"/>
                </a:solidFill>
                <a:latin typeface="Gotham Bold"/>
                <a:cs typeface="Gotham Bold"/>
              </a:rPr>
              <a:t>di </a:t>
            </a:r>
            <a:r>
              <a:rPr lang="en-US" sz="1000" dirty="0" err="1" smtClean="0">
                <a:solidFill>
                  <a:srgbClr val="103874"/>
                </a:solidFill>
                <a:latin typeface="Gotham Bold"/>
                <a:cs typeface="Gotham Bold"/>
              </a:rPr>
              <a:t>calcio</a:t>
            </a:r>
            <a:r>
              <a:rPr lang="en-US" sz="1000" dirty="0" smtClean="0">
                <a:solidFill>
                  <a:srgbClr val="103874"/>
                </a:solidFill>
                <a:latin typeface="Gotham Bold"/>
                <a:cs typeface="Gotham Bold"/>
              </a:rPr>
              <a:t> a 5 e </a:t>
            </a:r>
            <a:r>
              <a:rPr lang="en-US" sz="1000" dirty="0" err="1" smtClean="0">
                <a:solidFill>
                  <a:srgbClr val="103874"/>
                </a:solidFill>
                <a:latin typeface="Gotham Bold"/>
                <a:cs typeface="Gotham Bold"/>
              </a:rPr>
              <a:t>calcio</a:t>
            </a:r>
            <a:r>
              <a:rPr lang="en-US" sz="1000" dirty="0" smtClean="0">
                <a:solidFill>
                  <a:srgbClr val="103874"/>
                </a:solidFill>
                <a:latin typeface="Gotham Bold"/>
                <a:cs typeface="Gotham Bold"/>
              </a:rPr>
              <a:t> a 11 per le </a:t>
            </a:r>
            <a:r>
              <a:rPr lang="en-US" sz="1000" dirty="0" err="1" smtClean="0">
                <a:solidFill>
                  <a:srgbClr val="103874"/>
                </a:solidFill>
                <a:latin typeface="Gotham Bold"/>
                <a:cs typeface="Gotham Bold"/>
              </a:rPr>
              <a:t>categorie</a:t>
            </a:r>
            <a:r>
              <a:rPr lang="en-US" sz="1000" dirty="0" smtClean="0">
                <a:solidFill>
                  <a:srgbClr val="103874"/>
                </a:solidFill>
                <a:latin typeface="Gotham Bold"/>
                <a:cs typeface="Gotham Bold"/>
              </a:rPr>
              <a:t> CADETTI/E </a:t>
            </a:r>
            <a:r>
              <a:rPr lang="en-US" sz="1000" dirty="0" err="1" smtClean="0">
                <a:solidFill>
                  <a:srgbClr val="103874"/>
                </a:solidFill>
                <a:latin typeface="Gotham Bold"/>
                <a:cs typeface="Gotham Bold"/>
              </a:rPr>
              <a:t>ed</a:t>
            </a:r>
            <a:r>
              <a:rPr lang="en-US" sz="1000" dirty="0" smtClean="0">
                <a:solidFill>
                  <a:srgbClr val="103874"/>
                </a:solidFill>
                <a:latin typeface="Gotham Bold"/>
                <a:cs typeface="Gotham Bold"/>
              </a:rPr>
              <a:t> ALLIEVI/E.</a:t>
            </a:r>
          </a:p>
          <a:p>
            <a:pPr marL="144000" indent="-144000">
              <a:lnSpc>
                <a:spcPct val="120000"/>
              </a:lnSpc>
              <a:buClr>
                <a:srgbClr val="103874"/>
              </a:buClr>
              <a:buSzPct val="120000"/>
            </a:pPr>
            <a:endParaRPr lang="en-US" sz="1000" b="1" dirty="0">
              <a:solidFill>
                <a:srgbClr val="103874"/>
              </a:solidFill>
            </a:endParaRPr>
          </a:p>
          <a:p>
            <a:pPr marL="144000" indent="-144000">
              <a:lnSpc>
                <a:spcPct val="120000"/>
              </a:lnSpc>
              <a:buClr>
                <a:srgbClr val="103874"/>
              </a:buClr>
              <a:buSzPct val="120000"/>
            </a:pPr>
            <a:r>
              <a:rPr lang="it-IT" sz="1200" b="1" dirty="0" smtClean="0">
                <a:solidFill>
                  <a:srgbClr val="103874"/>
                </a:solidFill>
                <a:latin typeface="Gotham Bold"/>
                <a:cs typeface="Gotham Bold"/>
              </a:rPr>
              <a:t>TESSERINO </a:t>
            </a:r>
            <a:r>
              <a:rPr lang="it-IT" sz="1200" b="1" dirty="0">
                <a:solidFill>
                  <a:srgbClr val="103874"/>
                </a:solidFill>
                <a:latin typeface="Gotham Bold"/>
                <a:cs typeface="Gotham Bold"/>
              </a:rPr>
              <a:t>DEI </a:t>
            </a:r>
            <a:r>
              <a:rPr lang="it-IT" sz="1200" b="1" dirty="0" smtClean="0">
                <a:solidFill>
                  <a:srgbClr val="103874"/>
                </a:solidFill>
                <a:latin typeface="Gotham Bold"/>
                <a:cs typeface="Gotham Bold"/>
              </a:rPr>
              <a:t>CAMPIONATI </a:t>
            </a:r>
            <a:r>
              <a:rPr lang="it-IT" sz="1000" dirty="0" smtClean="0">
                <a:ea typeface="Gotham Book Regular" charset="0"/>
              </a:rPr>
              <a:t>fotografico</a:t>
            </a:r>
            <a:r>
              <a:rPr lang="it-IT" sz="1000" dirty="0" smtClean="0">
                <a:solidFill>
                  <a:srgbClr val="103874"/>
                </a:solidFill>
              </a:rPr>
              <a:t> </a:t>
            </a:r>
            <a:r>
              <a:rPr lang="it-IT" sz="1000" dirty="0" smtClean="0">
                <a:solidFill>
                  <a:srgbClr val="103874"/>
                </a:solidFill>
                <a:latin typeface="Gotham Bold"/>
                <a:cs typeface="Gotham Bold"/>
              </a:rPr>
              <a:t/>
            </a:r>
            <a:br>
              <a:rPr lang="it-IT" sz="1000" dirty="0" smtClean="0">
                <a:solidFill>
                  <a:srgbClr val="103874"/>
                </a:solidFill>
                <a:latin typeface="Gotham Bold"/>
                <a:cs typeface="Gotham Bold"/>
              </a:rPr>
            </a:br>
            <a:r>
              <a:rPr lang="it-IT" sz="1000" dirty="0" smtClean="0"/>
              <a:t>per tutti gli studenti italiani </a:t>
            </a:r>
            <a:r>
              <a:rPr lang="it-IT" sz="1000" dirty="0"/>
              <a:t>della scuola </a:t>
            </a:r>
            <a:r>
              <a:rPr lang="it-IT" sz="1000" dirty="0" smtClean="0"/>
              <a:t>secondaria di I e II grado </a:t>
            </a:r>
            <a:r>
              <a:rPr lang="it-IT" sz="1000" dirty="0"/>
              <a:t>che parteciperanno a </a:t>
            </a:r>
            <a:r>
              <a:rPr lang="it-IT" sz="1000" dirty="0" smtClean="0"/>
              <a:t>Campionati Studenteschi 2017-2018. </a:t>
            </a:r>
          </a:p>
          <a:p>
            <a:pPr marL="180975" indent="0">
              <a:lnSpc>
                <a:spcPct val="120000"/>
              </a:lnSpc>
              <a:buClr>
                <a:srgbClr val="103874"/>
              </a:buClr>
              <a:buSzPct val="120000"/>
              <a:buNone/>
            </a:pPr>
            <a:r>
              <a:rPr lang="it-IT" sz="1000" dirty="0" smtClean="0"/>
              <a:t>Ogni studente iscritto </a:t>
            </a:r>
            <a:r>
              <a:rPr lang="it-IT" sz="1000" dirty="0"/>
              <a:t>troverà le istruzioni per realizzare, ad arte </a:t>
            </a:r>
            <a:r>
              <a:rPr lang="it-IT" sz="1000" dirty="0" smtClean="0"/>
              <a:t>e </a:t>
            </a:r>
            <a:r>
              <a:rPr lang="it-IT" sz="1000" dirty="0"/>
              <a:t>secondo le impostazioni </a:t>
            </a:r>
            <a:r>
              <a:rPr lang="it-IT" sz="1000" dirty="0" smtClean="0"/>
              <a:t>grafiche</a:t>
            </a:r>
            <a:r>
              <a:rPr lang="it-IT" sz="1000" dirty="0" smtClean="0">
                <a:latin typeface="Gotham Bold Regular" charset="0"/>
                <a:ea typeface="Gotham Bold Regular" charset="0"/>
                <a:cs typeface="Gotham Bold Regular" charset="0"/>
              </a:rPr>
              <a:t>, </a:t>
            </a:r>
            <a:r>
              <a:rPr lang="en-US" sz="1000" b="1" dirty="0" err="1" smtClean="0">
                <a:solidFill>
                  <a:srgbClr val="103874"/>
                </a:solidFill>
                <a:latin typeface="Gotham Bold"/>
                <a:cs typeface="Gotham Bold"/>
              </a:rPr>
              <a:t>il</a:t>
            </a:r>
            <a:r>
              <a:rPr lang="en-US" sz="1000" b="1" dirty="0" smtClean="0">
                <a:solidFill>
                  <a:srgbClr val="103874"/>
                </a:solidFill>
                <a:latin typeface="Gotham Bold"/>
                <a:cs typeface="Gotham Bold"/>
              </a:rPr>
              <a:t> </a:t>
            </a:r>
            <a:r>
              <a:rPr lang="en-US" sz="1000" b="1" dirty="0" err="1">
                <a:solidFill>
                  <a:srgbClr val="103874"/>
                </a:solidFill>
                <a:latin typeface="Gotham Bold"/>
                <a:cs typeface="Gotham Bold"/>
              </a:rPr>
              <a:t>proprio</a:t>
            </a:r>
            <a:r>
              <a:rPr lang="en-US" sz="1000" b="1" dirty="0">
                <a:solidFill>
                  <a:srgbClr val="103874"/>
                </a:solidFill>
                <a:latin typeface="Gotham Bold"/>
                <a:cs typeface="Gotham Bold"/>
              </a:rPr>
              <a:t> </a:t>
            </a:r>
            <a:r>
              <a:rPr lang="en-US" sz="1000" b="1" dirty="0" err="1">
                <a:solidFill>
                  <a:srgbClr val="103874"/>
                </a:solidFill>
                <a:latin typeface="Gotham Bold"/>
                <a:cs typeface="Gotham Bold"/>
              </a:rPr>
              <a:t>ritratto</a:t>
            </a:r>
            <a:r>
              <a:rPr lang="en-US" sz="1000" b="1" dirty="0">
                <a:solidFill>
                  <a:srgbClr val="103874"/>
                </a:solidFill>
                <a:latin typeface="Gotham Bold"/>
                <a:cs typeface="Gotham Bold"/>
              </a:rPr>
              <a:t> </a:t>
            </a:r>
            <a:r>
              <a:rPr lang="en-US" sz="1000" b="1" dirty="0" err="1">
                <a:solidFill>
                  <a:srgbClr val="103874"/>
                </a:solidFill>
                <a:latin typeface="Gotham Bold"/>
                <a:cs typeface="Gotham Bold"/>
              </a:rPr>
              <a:t>fotografico</a:t>
            </a:r>
            <a:r>
              <a:rPr lang="it-IT" sz="1000" dirty="0" smtClean="0">
                <a:solidFill>
                  <a:srgbClr val="103874"/>
                </a:solidFill>
              </a:rPr>
              <a:t> </a:t>
            </a:r>
            <a:r>
              <a:rPr lang="it-IT" sz="1000" dirty="0" smtClean="0"/>
              <a:t>da inserire</a:t>
            </a:r>
            <a:r>
              <a:rPr lang="it-IT" sz="1000" dirty="0" smtClean="0">
                <a:solidFill>
                  <a:srgbClr val="103874"/>
                </a:solidFill>
              </a:rPr>
              <a:t>. </a:t>
            </a:r>
          </a:p>
          <a:p>
            <a:pPr marL="180975" indent="0">
              <a:lnSpc>
                <a:spcPct val="120000"/>
              </a:lnSpc>
              <a:buClr>
                <a:srgbClr val="103874"/>
              </a:buClr>
              <a:buSzPct val="120000"/>
              <a:buNone/>
            </a:pPr>
            <a:r>
              <a:rPr lang="it-IT" sz="1000" dirty="0" smtClean="0"/>
              <a:t>Sul sito ci saranno tutte le </a:t>
            </a:r>
            <a:r>
              <a:rPr lang="it-IT" sz="1000" dirty="0"/>
              <a:t>istruzioni con più opzioni per salvare nei propri sistemi informatici </a:t>
            </a:r>
            <a:r>
              <a:rPr lang="it-IT" sz="1000" dirty="0" smtClean="0"/>
              <a:t>e </a:t>
            </a:r>
            <a:r>
              <a:rPr lang="it-IT" sz="1000" dirty="0"/>
              <a:t>stampare una o più copie </a:t>
            </a:r>
            <a:r>
              <a:rPr lang="it-IT" sz="1000" dirty="0" smtClean="0"/>
              <a:t>del Tesserino.</a:t>
            </a:r>
            <a:endParaRPr lang="it-IT" sz="1000" dirty="0"/>
          </a:p>
        </p:txBody>
      </p:sp>
      <p:sp>
        <p:nvSpPr>
          <p:cNvPr id="8" name="Segnaposto data 2"/>
          <p:cNvSpPr>
            <a:spLocks noGrp="1"/>
          </p:cNvSpPr>
          <p:nvPr>
            <p:ph type="dt" sz="half" idx="13"/>
          </p:nvPr>
        </p:nvSpPr>
        <p:spPr>
          <a:xfrm rot="16200000">
            <a:off x="-686941" y="1497075"/>
            <a:ext cx="2133600" cy="365125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FIGC SETTORE </a:t>
            </a:r>
            <a:r>
              <a:rPr lang="en-US" dirty="0">
                <a:cs typeface="Calibri"/>
              </a:rPr>
              <a:t>GIOVANILE E SCOLASTICO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E IMPEGNO PER LA SCUOLA</a:t>
            </a:r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4"/>
          </p:nvPr>
        </p:nvSpPr>
        <p:spPr>
          <a:xfrm rot="16200000">
            <a:off x="-1048787" y="5083342"/>
            <a:ext cx="2857288" cy="365125"/>
          </a:xfrm>
        </p:spPr>
        <p:txBody>
          <a:bodyPr/>
          <a:lstStyle/>
          <a:p>
            <a:r>
              <a:rPr lang="ro-RO" dirty="0"/>
              <a:t>﻿</a:t>
            </a:r>
            <a:r>
              <a:rPr lang="ro-RO" dirty="0" err="1"/>
              <a:t>Valorinrete</a:t>
            </a:r>
            <a:r>
              <a:rPr lang="ro-RO" dirty="0"/>
              <a:t> 2017-18</a:t>
            </a:r>
            <a:endParaRPr lang="it-IT" dirty="0"/>
          </a:p>
        </p:txBody>
      </p:sp>
      <p:pic>
        <p:nvPicPr>
          <p:cNvPr id="12" name="Immagine 11" descr="ViR-C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590" y="421563"/>
            <a:ext cx="1544210" cy="819619"/>
          </a:xfrm>
          <a:prstGeom prst="rect">
            <a:avLst/>
          </a:prstGeom>
        </p:spPr>
      </p:pic>
      <p:sp>
        <p:nvSpPr>
          <p:cNvPr id="13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" y="3360984"/>
            <a:ext cx="540000" cy="365125"/>
          </a:xfrm>
        </p:spPr>
        <p:txBody>
          <a:bodyPr/>
          <a:lstStyle/>
          <a:p>
            <a:fld id="{268F2754-21CF-2D41-94A7-81D8E873B715}" type="slidenum">
              <a:rPr lang="it-IT" smtClean="0"/>
              <a:t>4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425" y="1539682"/>
            <a:ext cx="3594374" cy="2327035"/>
          </a:xfrm>
        </p:spPr>
      </p:pic>
      <p:pic>
        <p:nvPicPr>
          <p:cNvPr id="10" name="Immagine 9" descr="Logo-Miur_sito-internet-1024x57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71" y="6359883"/>
            <a:ext cx="617972" cy="34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88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1600">
                <a:latin typeface="Gotham Book"/>
                <a:cs typeface="Gotham Book"/>
              </a:rPr>
              <a:t>SCUOLA SECONDARIA DI 1° E 2° GRADO</a:t>
            </a:r>
            <a:br>
              <a:rPr lang="it-IT" sz="1600">
                <a:latin typeface="Gotham Book"/>
                <a:cs typeface="Gotham Book"/>
              </a:rPr>
            </a:br>
            <a:r>
              <a:rPr lang="it-IT" sz="3300"/>
              <a:t>#fairplaycontest</a:t>
            </a:r>
            <a:r>
              <a:rPr lang="it-IT" sz="4800"/>
              <a:t/>
            </a:r>
            <a:br>
              <a:rPr lang="it-IT" sz="4800"/>
            </a:br>
            <a:r>
              <a:rPr lang="it-IT" sz="2000"/>
              <a:t>TESTIMONIAL NAZIONALE DEL RISPETTO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58946" y="1600200"/>
            <a:ext cx="3597506" cy="3230922"/>
          </a:xfrm>
        </p:spPr>
        <p:txBody>
          <a:bodyPr>
            <a:noAutofit/>
          </a:bodyPr>
          <a:lstStyle/>
          <a:p>
            <a:pPr marL="144000" indent="-144000">
              <a:lnSpc>
                <a:spcPct val="120000"/>
              </a:lnSpc>
              <a:spcAft>
                <a:spcPts val="800"/>
              </a:spcAft>
              <a:buClr>
                <a:srgbClr val="103874"/>
              </a:buClr>
              <a:buSzPct val="150000"/>
            </a:pPr>
            <a:r>
              <a:rPr lang="it-IT" sz="1200" spc="-30" dirty="0">
                <a:solidFill>
                  <a:srgbClr val="103874"/>
                </a:solidFill>
                <a:latin typeface="Gotham Book"/>
                <a:cs typeface="Gotham Book"/>
              </a:rPr>
              <a:t>PARTECIPA AL FOTO FRAME CONTEST, CONDIVIDI SUI SOCIAL CON I TUOI AMICI</a:t>
            </a:r>
            <a:br>
              <a:rPr lang="it-IT" sz="1200" spc="-30" dirty="0">
                <a:solidFill>
                  <a:srgbClr val="103874"/>
                </a:solidFill>
                <a:latin typeface="Gotham Book"/>
                <a:cs typeface="Gotham Book"/>
              </a:rPr>
            </a:br>
            <a:r>
              <a:rPr lang="it-IT" sz="1200" spc="-30" dirty="0">
                <a:solidFill>
                  <a:srgbClr val="103874"/>
                </a:solidFill>
                <a:latin typeface="Gotham Book"/>
                <a:cs typeface="Gotham Book"/>
              </a:rPr>
              <a:t>IL TUO MESSAGGIO DI FAIR PLAY, INCLUSIONE E TIFO CORRETTO </a:t>
            </a:r>
          </a:p>
          <a:p>
            <a:pPr marL="144000" indent="-144000">
              <a:lnSpc>
                <a:spcPct val="120000"/>
              </a:lnSpc>
              <a:spcAft>
                <a:spcPts val="800"/>
              </a:spcAft>
              <a:buClr>
                <a:srgbClr val="103874"/>
              </a:buClr>
              <a:buSzPct val="150000"/>
            </a:pPr>
            <a:r>
              <a:rPr lang="it-IT" sz="1200" spc="-30" dirty="0">
                <a:solidFill>
                  <a:srgbClr val="103874"/>
                </a:solidFill>
                <a:latin typeface="Gotham Book"/>
                <a:cs typeface="Gotham Book"/>
              </a:rPr>
              <a:t>IN BASE AL NUMERO DI CONDIVISIONI </a:t>
            </a:r>
            <a:br>
              <a:rPr lang="it-IT" sz="1200" spc="-30" dirty="0">
                <a:solidFill>
                  <a:srgbClr val="103874"/>
                </a:solidFill>
                <a:latin typeface="Gotham Book"/>
                <a:cs typeface="Gotham Book"/>
              </a:rPr>
            </a:br>
            <a:r>
              <a:rPr lang="it-IT" sz="1200" spc="-30" dirty="0">
                <a:solidFill>
                  <a:srgbClr val="103874"/>
                </a:solidFill>
                <a:latin typeface="Gotham Book"/>
                <a:cs typeface="Gotham Book"/>
              </a:rPr>
              <a:t>E LIKE CHE SVILUPPERAI, ENTRERAI </a:t>
            </a:r>
            <a:br>
              <a:rPr lang="it-IT" sz="1200" spc="-30" dirty="0">
                <a:solidFill>
                  <a:srgbClr val="103874"/>
                </a:solidFill>
                <a:latin typeface="Gotham Book"/>
                <a:cs typeface="Gotham Book"/>
              </a:rPr>
            </a:br>
            <a:r>
              <a:rPr lang="it-IT" sz="1200" spc="-30" dirty="0">
                <a:solidFill>
                  <a:srgbClr val="103874"/>
                </a:solidFill>
                <a:latin typeface="Gotham Book"/>
                <a:cs typeface="Gotham Book"/>
              </a:rPr>
              <a:t>NEL RANKING NAZIONALE</a:t>
            </a:r>
          </a:p>
          <a:p>
            <a:pPr marL="144000" indent="-144000">
              <a:lnSpc>
                <a:spcPct val="120000"/>
              </a:lnSpc>
              <a:spcAft>
                <a:spcPts val="800"/>
              </a:spcAft>
              <a:buClr>
                <a:srgbClr val="103874"/>
              </a:buClr>
              <a:buSzPct val="150000"/>
            </a:pPr>
            <a:r>
              <a:rPr lang="it-IT" sz="1200" spc="-30" dirty="0">
                <a:solidFill>
                  <a:srgbClr val="103874"/>
                </a:solidFill>
                <a:latin typeface="Gotham Book"/>
                <a:cs typeface="Gotham Book"/>
              </a:rPr>
              <a:t>SE SARAI TRA I PRIMI 10 MIGLIOR TESTIMONIAL, PASSERAI UNA GIORNATA CON LA NAZIONALE ITALIANA DI CALCIO E IL TUO ISTITUTO RICEVERÀ </a:t>
            </a:r>
            <a:br>
              <a:rPr lang="it-IT" sz="1200" spc="-30" dirty="0">
                <a:solidFill>
                  <a:srgbClr val="103874"/>
                </a:solidFill>
                <a:latin typeface="Gotham Book"/>
                <a:cs typeface="Gotham Book"/>
              </a:rPr>
            </a:br>
            <a:r>
              <a:rPr lang="it-IT" sz="1200" spc="-30" dirty="0">
                <a:solidFill>
                  <a:srgbClr val="103874"/>
                </a:solidFill>
                <a:latin typeface="Gotham Book"/>
                <a:cs typeface="Gotham Book"/>
              </a:rPr>
              <a:t>UNA FORNITURA DI MATERIALE </a:t>
            </a:r>
            <a:br>
              <a:rPr lang="it-IT" sz="1200" spc="-30" dirty="0">
                <a:solidFill>
                  <a:srgbClr val="103874"/>
                </a:solidFill>
                <a:latin typeface="Gotham Book"/>
                <a:cs typeface="Gotham Book"/>
              </a:rPr>
            </a:br>
            <a:r>
              <a:rPr lang="it-IT" sz="1200" spc="-30" dirty="0">
                <a:solidFill>
                  <a:srgbClr val="103874"/>
                </a:solidFill>
                <a:latin typeface="Gotham Book"/>
                <a:cs typeface="Gotham Book"/>
              </a:rPr>
              <a:t>TECNICO PUMA</a:t>
            </a:r>
          </a:p>
        </p:txBody>
      </p:sp>
      <p:sp>
        <p:nvSpPr>
          <p:cNvPr id="8" name="Segnaposto data 2"/>
          <p:cNvSpPr>
            <a:spLocks noGrp="1"/>
          </p:cNvSpPr>
          <p:nvPr>
            <p:ph type="dt" sz="half" idx="13"/>
          </p:nvPr>
        </p:nvSpPr>
        <p:spPr>
          <a:xfrm rot="16200000">
            <a:off x="-686941" y="1490173"/>
            <a:ext cx="2133600" cy="365125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FIGC SETTORE </a:t>
            </a:r>
            <a:r>
              <a:rPr lang="en-US" dirty="0">
                <a:cs typeface="Calibri"/>
              </a:rPr>
              <a:t>GIOVANILE E SCOLASTICO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E IMPEGNO PER LA SCUOLA</a:t>
            </a:r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4"/>
          </p:nvPr>
        </p:nvSpPr>
        <p:spPr>
          <a:xfrm rot="16200000">
            <a:off x="-1048787" y="5076440"/>
            <a:ext cx="2857288" cy="365125"/>
          </a:xfrm>
        </p:spPr>
        <p:txBody>
          <a:bodyPr/>
          <a:lstStyle/>
          <a:p>
            <a:r>
              <a:rPr lang="ro-RO"/>
              <a:t>﻿Valorinrete 2017-18</a:t>
            </a:r>
            <a:endParaRPr lang="it-IT"/>
          </a:p>
        </p:txBody>
      </p:sp>
      <p:sp>
        <p:nvSpPr>
          <p:cNvPr id="16" name="Segnaposto contenuto 15"/>
          <p:cNvSpPr>
            <a:spLocks noGrp="1"/>
          </p:cNvSpPr>
          <p:nvPr>
            <p:ph sz="half" idx="2"/>
          </p:nvPr>
        </p:nvSpPr>
        <p:spPr>
          <a:xfrm>
            <a:off x="5086728" y="1600200"/>
            <a:ext cx="3600071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1200" dirty="0">
                <a:solidFill>
                  <a:srgbClr val="103874"/>
                </a:solidFill>
                <a:latin typeface="Gotham Bold"/>
                <a:cs typeface="Gotham Bold"/>
              </a:rPr>
              <a:t>COSA</a:t>
            </a:r>
            <a:endParaRPr lang="it-IT" sz="1200" dirty="0"/>
          </a:p>
          <a:p>
            <a:pPr marL="0" indent="0">
              <a:lnSpc>
                <a:spcPct val="120000"/>
              </a:lnSpc>
              <a:buNone/>
            </a:pPr>
            <a:r>
              <a:rPr lang="it-IT" sz="900" spc="-30" dirty="0"/>
              <a:t>Un </a:t>
            </a:r>
            <a:r>
              <a:rPr lang="it-IT" sz="900" spc="-30" dirty="0">
                <a:solidFill>
                  <a:srgbClr val="103874"/>
                </a:solidFill>
                <a:latin typeface="Gotham Bold"/>
                <a:cs typeface="Gotham Bold"/>
              </a:rPr>
              <a:t>Foto Frame Contest </a:t>
            </a:r>
            <a:r>
              <a:rPr lang="it-IT" sz="900" spc="-30" dirty="0"/>
              <a:t>integrato con le piattaforme social </a:t>
            </a:r>
            <a:r>
              <a:rPr lang="it-IT" sz="900" spc="-30" dirty="0" err="1"/>
              <a:t>Facebook</a:t>
            </a:r>
            <a:r>
              <a:rPr lang="it-IT" sz="900" spc="-30" dirty="0"/>
              <a:t>, </a:t>
            </a:r>
            <a:r>
              <a:rPr lang="it-IT" sz="900" spc="-30" dirty="0" err="1"/>
              <a:t>Twitter</a:t>
            </a:r>
            <a:r>
              <a:rPr lang="it-IT" sz="900" spc="-30" dirty="0"/>
              <a:t> e Instagram che consenta agli utenti di caricare  una foto realizzata insieme agli avversari, ad inizio o a fine gara, e sovrapporre un’immagine/cornice a scelta con una frase già impostata ed ottenere così un fotomontaggio per </a:t>
            </a:r>
            <a:r>
              <a:rPr lang="it-IT" sz="900" spc="-30" dirty="0">
                <a:solidFill>
                  <a:srgbClr val="103874"/>
                </a:solidFill>
                <a:latin typeface="Gotham Bold"/>
                <a:cs typeface="Gotham Bold"/>
              </a:rPr>
              <a:t>promuovere il Fair Play, Tifo Corretto </a:t>
            </a:r>
            <a:br>
              <a:rPr lang="it-IT" sz="900" spc="-30" dirty="0">
                <a:solidFill>
                  <a:srgbClr val="103874"/>
                </a:solidFill>
                <a:latin typeface="Gotham Bold"/>
                <a:cs typeface="Gotham Bold"/>
              </a:rPr>
            </a:br>
            <a:r>
              <a:rPr lang="it-IT" sz="900" spc="-30" dirty="0">
                <a:solidFill>
                  <a:srgbClr val="103874"/>
                </a:solidFill>
                <a:latin typeface="Gotham Bold"/>
                <a:cs typeface="Gotham Bold"/>
              </a:rPr>
              <a:t>e Inclusione</a:t>
            </a:r>
            <a:r>
              <a:rPr lang="it-IT" sz="900" spc="-30" dirty="0"/>
              <a:t>. Lo scatto potrà coinvolgere due o più giocatori in campo, nonché gli arbitri dell’incontro, incluse ad esempio foto di una stretta di mano tra i due capitani, tra gli allenatori e dirigenti/presidenti.</a:t>
            </a:r>
          </a:p>
          <a:p>
            <a:pPr marL="0">
              <a:lnSpc>
                <a:spcPct val="120000"/>
              </a:lnSpc>
            </a:pPr>
            <a:endParaRPr lang="it-IT" sz="1000"/>
          </a:p>
          <a:p>
            <a:pPr marL="0" indent="0">
              <a:lnSpc>
                <a:spcPct val="120000"/>
              </a:lnSpc>
              <a:buNone/>
            </a:pPr>
            <a:r>
              <a:rPr lang="it-IT" sz="1200" dirty="0">
                <a:solidFill>
                  <a:srgbClr val="103874"/>
                </a:solidFill>
                <a:latin typeface="Gotham Bold"/>
                <a:cs typeface="Gotham Bold"/>
              </a:rPr>
              <a:t>PERCHÈ</a:t>
            </a:r>
            <a:endParaRPr lang="it-IT" sz="1200" dirty="0"/>
          </a:p>
          <a:p>
            <a:pPr marL="0" indent="0">
              <a:lnSpc>
                <a:spcPct val="120000"/>
              </a:lnSpc>
              <a:buNone/>
            </a:pPr>
            <a:r>
              <a:rPr lang="it-IT" sz="900" spc="-30" dirty="0">
                <a:solidFill>
                  <a:srgbClr val="103874"/>
                </a:solidFill>
                <a:latin typeface="Gotham Bold"/>
                <a:cs typeface="Gotham Bold"/>
              </a:rPr>
              <a:t>Social Engagement: </a:t>
            </a:r>
            <a:r>
              <a:rPr lang="it-IT" sz="900" spc="-30" dirty="0"/>
              <a:t>Migliorare l’engagement rate delle pagine/profili social FIGC e diffondere un messaggio di Rispetto sui profili social dei partecipanti che diventeranno automaticamente Testimonial del Rispetto.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900" spc="-30" dirty="0">
                <a:solidFill>
                  <a:srgbClr val="103874"/>
                </a:solidFill>
                <a:latin typeface="Gotham Bold"/>
                <a:cs typeface="Gotham Bold"/>
              </a:rPr>
              <a:t>User </a:t>
            </a:r>
            <a:r>
              <a:rPr lang="it-IT" sz="900" spc="-30" dirty="0" err="1">
                <a:solidFill>
                  <a:srgbClr val="103874"/>
                </a:solidFill>
                <a:latin typeface="Gotham Bold"/>
                <a:cs typeface="Gotham Bold"/>
              </a:rPr>
              <a:t>Generated</a:t>
            </a:r>
            <a:r>
              <a:rPr lang="it-IT" sz="900" spc="-30" dirty="0">
                <a:solidFill>
                  <a:srgbClr val="103874"/>
                </a:solidFill>
                <a:latin typeface="Gotham Bold"/>
                <a:cs typeface="Gotham Bold"/>
              </a:rPr>
              <a:t> Content: </a:t>
            </a:r>
            <a:r>
              <a:rPr lang="it-IT" sz="900" spc="-30" dirty="0"/>
              <a:t>Ottenere contenuti </a:t>
            </a:r>
            <a:r>
              <a:rPr lang="it-IT" sz="900" spc="-30" dirty="0" err="1"/>
              <a:t>brandizzati</a:t>
            </a:r>
            <a:r>
              <a:rPr lang="it-IT" sz="900" spc="-30" dirty="0"/>
              <a:t> creati dagli utenti sui propri profili social ed eventualmente da rilanciare e diffondere sui canali social FIGC.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900" spc="-30" dirty="0">
                <a:solidFill>
                  <a:srgbClr val="103874"/>
                </a:solidFill>
                <a:latin typeface="Gotham Bold"/>
                <a:cs typeface="Gotham Bold"/>
              </a:rPr>
              <a:t>Lead Generation: </a:t>
            </a:r>
            <a:br>
              <a:rPr lang="it-IT" sz="900" spc="-30" dirty="0">
                <a:solidFill>
                  <a:srgbClr val="103874"/>
                </a:solidFill>
                <a:latin typeface="Gotham Bold"/>
                <a:cs typeface="Gotham Bold"/>
              </a:rPr>
            </a:br>
            <a:r>
              <a:rPr lang="it-IT" sz="900" spc="-30" dirty="0"/>
              <a:t>Ottenere nuovi </a:t>
            </a:r>
            <a:r>
              <a:rPr lang="it-IT" sz="900" spc="-30" dirty="0" err="1"/>
              <a:t>lead</a:t>
            </a:r>
            <a:r>
              <a:rPr lang="it-IT" sz="900" spc="-30" dirty="0"/>
              <a:t> perfettamente profilati, con tutti i dati che si ritengono utili, utilizzali per le campagne marketing future.</a:t>
            </a:r>
          </a:p>
          <a:p>
            <a:pPr marL="0" indent="0">
              <a:lnSpc>
                <a:spcPct val="120000"/>
              </a:lnSpc>
              <a:buNone/>
            </a:pPr>
            <a:endParaRPr lang="it-IT" sz="1000"/>
          </a:p>
        </p:txBody>
      </p:sp>
      <p:sp>
        <p:nvSpPr>
          <p:cNvPr id="11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" y="3360984"/>
            <a:ext cx="540000" cy="365125"/>
          </a:xfrm>
        </p:spPr>
        <p:txBody>
          <a:bodyPr/>
          <a:lstStyle/>
          <a:p>
            <a:fld id="{268F2754-21CF-2D41-94A7-81D8E873B715}" type="slidenum">
              <a:rPr lang="it-IT" smtClean="0"/>
              <a:t>5</a:t>
            </a:fld>
            <a:endParaRPr lang="it-IT"/>
          </a:p>
        </p:txBody>
      </p:sp>
      <p:grpSp>
        <p:nvGrpSpPr>
          <p:cNvPr id="17" name="Gruppo 16"/>
          <p:cNvGrpSpPr/>
          <p:nvPr/>
        </p:nvGrpSpPr>
        <p:grpSpPr>
          <a:xfrm>
            <a:off x="6312698" y="376158"/>
            <a:ext cx="2387174" cy="833362"/>
            <a:chOff x="5647270" y="376158"/>
            <a:chExt cx="2983329" cy="1041480"/>
          </a:xfrm>
        </p:grpSpPr>
        <p:pic>
          <p:nvPicPr>
            <p:cNvPr id="18" name="Immagine 17" descr="ViR-CS.eps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1490"/>
            <a:stretch/>
          </p:blipFill>
          <p:spPr>
            <a:xfrm>
              <a:off x="6377677" y="563790"/>
              <a:ext cx="1334518" cy="556099"/>
            </a:xfrm>
            <a:prstGeom prst="rect">
              <a:avLst/>
            </a:prstGeom>
          </p:spPr>
        </p:pic>
        <p:pic>
          <p:nvPicPr>
            <p:cNvPr id="19" name="Immagine 18" descr="RagazzeInGioc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8302" y="492900"/>
              <a:ext cx="862297" cy="807997"/>
            </a:xfrm>
            <a:prstGeom prst="rect">
              <a:avLst/>
            </a:prstGeom>
          </p:spPr>
        </p:pic>
        <p:pic>
          <p:nvPicPr>
            <p:cNvPr id="20" name="Immagine 19" descr="Logo Il Calcio e Le Ore di Lezione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7270" y="376158"/>
              <a:ext cx="682652" cy="1041480"/>
            </a:xfrm>
            <a:prstGeom prst="rect">
              <a:avLst/>
            </a:prstGeom>
          </p:spPr>
        </p:pic>
      </p:grpSp>
      <p:pic>
        <p:nvPicPr>
          <p:cNvPr id="12" name="Immagine 11" descr="Logo-Miur_sito-internet-1024x57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71" y="6359883"/>
            <a:ext cx="617972" cy="34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0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1600">
                <a:latin typeface="Gotham Book"/>
                <a:cs typeface="Gotham Book"/>
              </a:rPr>
              <a:t>SCUOLA SECONDARIA DI 1° E 2° GRADO</a:t>
            </a:r>
            <a:br>
              <a:rPr lang="it-IT" sz="1600">
                <a:latin typeface="Gotham Book"/>
                <a:cs typeface="Gotham Book"/>
              </a:rPr>
            </a:br>
            <a:r>
              <a:rPr lang="it-IT" sz="3300"/>
              <a:t>#fairplaycontest</a:t>
            </a:r>
            <a:r>
              <a:rPr lang="it-IT" sz="4800"/>
              <a:t/>
            </a:r>
            <a:br>
              <a:rPr lang="it-IT" sz="4800"/>
            </a:br>
            <a:r>
              <a:rPr lang="it-IT" sz="2000"/>
              <a:t>TESTIMONIAL NAZIONALE DEL RISPETTO</a:t>
            </a:r>
            <a:endParaRPr lang="it-IT"/>
          </a:p>
        </p:txBody>
      </p:sp>
      <p:pic>
        <p:nvPicPr>
          <p:cNvPr id="3" name="Segnaposto contenuto 2" descr="Vir_FotoFrameContest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10" t="-434" r="-5910" b="-5116"/>
          <a:stretch/>
        </p:blipFill>
        <p:spPr>
          <a:xfrm>
            <a:off x="958850" y="1600200"/>
            <a:ext cx="3597275" cy="4998405"/>
          </a:xfrm>
        </p:spPr>
      </p:pic>
      <p:sp>
        <p:nvSpPr>
          <p:cNvPr id="8" name="Segnaposto data 2"/>
          <p:cNvSpPr>
            <a:spLocks noGrp="1"/>
          </p:cNvSpPr>
          <p:nvPr>
            <p:ph type="dt" sz="half" idx="13"/>
          </p:nvPr>
        </p:nvSpPr>
        <p:spPr>
          <a:xfrm rot="16200000">
            <a:off x="-686941" y="1490173"/>
            <a:ext cx="2133600" cy="365125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FIGC SETTORE </a:t>
            </a:r>
            <a:r>
              <a:rPr lang="en-US" dirty="0">
                <a:cs typeface="Calibri"/>
              </a:rPr>
              <a:t>GIOVANILE E SCOLASTICO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E IMPEGNO PER LA SCUOLA</a:t>
            </a:r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4"/>
          </p:nvPr>
        </p:nvSpPr>
        <p:spPr>
          <a:xfrm rot="16200000">
            <a:off x="-1048787" y="5076440"/>
            <a:ext cx="2857288" cy="365125"/>
          </a:xfrm>
        </p:spPr>
        <p:txBody>
          <a:bodyPr/>
          <a:lstStyle/>
          <a:p>
            <a:r>
              <a:rPr lang="ro-RO"/>
              <a:t>﻿Valorinrete 2017-18</a:t>
            </a:r>
            <a:endParaRPr lang="it-IT"/>
          </a:p>
        </p:txBody>
      </p:sp>
      <p:sp>
        <p:nvSpPr>
          <p:cNvPr id="16" name="Segnaposto contenuto 15"/>
          <p:cNvSpPr>
            <a:spLocks noGrp="1"/>
          </p:cNvSpPr>
          <p:nvPr>
            <p:ph sz="half" idx="2"/>
          </p:nvPr>
        </p:nvSpPr>
        <p:spPr>
          <a:xfrm>
            <a:off x="5086728" y="1600200"/>
            <a:ext cx="3600071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1200" dirty="0">
                <a:solidFill>
                  <a:srgbClr val="103874"/>
                </a:solidFill>
                <a:latin typeface="Gotham Bold"/>
                <a:cs typeface="Gotham Bold"/>
              </a:rPr>
              <a:t>COME</a:t>
            </a:r>
            <a:endParaRPr lang="it-IT" sz="1200" dirty="0"/>
          </a:p>
          <a:p>
            <a:pPr marL="0" indent="0">
              <a:lnSpc>
                <a:spcPct val="120000"/>
              </a:lnSpc>
              <a:buNone/>
            </a:pPr>
            <a:r>
              <a:rPr lang="it-IT" sz="900" spc="-30" dirty="0"/>
              <a:t>Il Contest avrà una pagina dedicata su </a:t>
            </a:r>
            <a:r>
              <a:rPr lang="it-IT" sz="900" spc="-30" dirty="0" err="1"/>
              <a:t>valorinrete.it</a:t>
            </a:r>
            <a:r>
              <a:rPr lang="it-IT" sz="900" spc="-30" dirty="0"/>
              <a:t>. Gli studenti possono partecipare al concorso attraverso:</a:t>
            </a:r>
          </a:p>
          <a:p>
            <a:pPr marL="144000" indent="-144000">
              <a:lnSpc>
                <a:spcPct val="120000"/>
              </a:lnSpc>
              <a:buClr>
                <a:srgbClr val="103874"/>
              </a:buClr>
              <a:buSzPct val="120000"/>
            </a:pPr>
            <a:r>
              <a:rPr lang="it-IT" sz="900" spc="-30" dirty="0"/>
              <a:t>l’Intero istituto di appartenenza</a:t>
            </a:r>
          </a:p>
          <a:p>
            <a:pPr marL="144000" indent="-144000">
              <a:lnSpc>
                <a:spcPct val="120000"/>
              </a:lnSpc>
              <a:buClr>
                <a:srgbClr val="103874"/>
              </a:buClr>
              <a:buSzPct val="120000"/>
            </a:pPr>
            <a:r>
              <a:rPr lang="it-IT" sz="900" spc="-30" dirty="0"/>
              <a:t>un gruppo definito all’interno dell’Istituto di appartenenza</a:t>
            </a:r>
          </a:p>
          <a:p>
            <a:pPr marL="144000" indent="-144000">
              <a:lnSpc>
                <a:spcPct val="120000"/>
              </a:lnSpc>
              <a:buClr>
                <a:srgbClr val="103874"/>
              </a:buClr>
              <a:buSzPct val="120000"/>
            </a:pPr>
            <a:r>
              <a:rPr lang="it-IT" sz="900" spc="-30" dirty="0"/>
              <a:t>singolarmente</a:t>
            </a:r>
          </a:p>
          <a:p>
            <a:pPr marL="144000" indent="-144000">
              <a:lnSpc>
                <a:spcPct val="120000"/>
              </a:lnSpc>
              <a:buClr>
                <a:srgbClr val="103874"/>
              </a:buClr>
              <a:buSzPct val="120000"/>
            </a:pPr>
            <a:endParaRPr lang="it-IT" sz="900" spc="-30" dirty="0"/>
          </a:p>
          <a:p>
            <a:pPr marL="0" indent="0">
              <a:lnSpc>
                <a:spcPct val="120000"/>
              </a:lnSpc>
              <a:buNone/>
            </a:pPr>
            <a:r>
              <a:rPr lang="it-IT" sz="900" spc="-30" dirty="0"/>
              <a:t>Per partecipare basterà avere un’età non inferiore a 13 anni e registrarsi tramite apposito </a:t>
            </a:r>
            <a:r>
              <a:rPr lang="it-IT" sz="900" spc="-30" dirty="0" err="1"/>
              <a:t>form</a:t>
            </a:r>
            <a:r>
              <a:rPr lang="it-IT" sz="900" spc="-30" dirty="0"/>
              <a:t>* indicando:</a:t>
            </a:r>
          </a:p>
          <a:p>
            <a:pPr marL="144000" indent="-144000">
              <a:lnSpc>
                <a:spcPct val="120000"/>
              </a:lnSpc>
              <a:buClr>
                <a:srgbClr val="103874"/>
              </a:buClr>
              <a:buSzPct val="120000"/>
            </a:pPr>
            <a:r>
              <a:rPr lang="it-IT" sz="900" spc="-30" dirty="0"/>
              <a:t>Nome, Cognome, Data di nascita e codice fiscale, E-Mail, Città, PV, Classe e Istituto di Appartenenza</a:t>
            </a:r>
          </a:p>
          <a:p>
            <a:pPr marL="144000" indent="-144000">
              <a:lnSpc>
                <a:spcPct val="120000"/>
              </a:lnSpc>
              <a:buClr>
                <a:srgbClr val="103874"/>
              </a:buClr>
              <a:buSzPct val="120000"/>
            </a:pPr>
            <a:r>
              <a:rPr lang="it-IT" sz="900" spc="-30" dirty="0"/>
              <a:t>Realizzare la foto insieme agli avversari, ad inizio o a fine gara o scegliere un’immagine dalla propria libreria.</a:t>
            </a:r>
          </a:p>
          <a:p>
            <a:pPr marL="144000" indent="-144000">
              <a:lnSpc>
                <a:spcPct val="120000"/>
              </a:lnSpc>
              <a:buClr>
                <a:srgbClr val="103874"/>
              </a:buClr>
              <a:buSzPct val="120000"/>
            </a:pPr>
            <a:r>
              <a:rPr lang="it-IT" sz="900" spc="-30" dirty="0"/>
              <a:t>Caricare l’immagine e scegliere una tra le opzioni di </a:t>
            </a:r>
            <a:r>
              <a:rPr lang="it-IT" sz="900" spc="-30" dirty="0" err="1"/>
              <a:t>overlay</a:t>
            </a:r>
            <a:r>
              <a:rPr lang="it-IT" sz="900" spc="-30" dirty="0"/>
              <a:t>:</a:t>
            </a:r>
            <a:br>
              <a:rPr lang="it-IT" sz="900" spc="-30" dirty="0"/>
            </a:br>
            <a:r>
              <a:rPr lang="it-IT" sz="900" spc="-30" dirty="0">
                <a:solidFill>
                  <a:srgbClr val="103874"/>
                </a:solidFill>
                <a:latin typeface="Gotham Bold"/>
                <a:cs typeface="Gotham Bold"/>
              </a:rPr>
              <a:t>1. Rispetto/rispettiamo il mio/nostri avversario/i, e tu? </a:t>
            </a:r>
            <a:br>
              <a:rPr lang="it-IT" sz="900" spc="-30" dirty="0">
                <a:solidFill>
                  <a:srgbClr val="103874"/>
                </a:solidFill>
                <a:latin typeface="Gotham Bold"/>
                <a:cs typeface="Gotham Bold"/>
              </a:rPr>
            </a:br>
            <a:r>
              <a:rPr lang="it-IT" sz="900" spc="-30" dirty="0">
                <a:solidFill>
                  <a:srgbClr val="103874"/>
                </a:solidFill>
                <a:latin typeface="Gotham Bold"/>
                <a:cs typeface="Gotham Bold"/>
              </a:rPr>
              <a:t>2. Gioco/giochiamo insieme, nessuno escluso, e tu?</a:t>
            </a:r>
            <a:br>
              <a:rPr lang="it-IT" sz="900" spc="-30" dirty="0">
                <a:solidFill>
                  <a:srgbClr val="103874"/>
                </a:solidFill>
                <a:latin typeface="Gotham Bold"/>
                <a:cs typeface="Gotham Bold"/>
              </a:rPr>
            </a:br>
            <a:r>
              <a:rPr lang="it-IT" sz="900" spc="-30" dirty="0">
                <a:solidFill>
                  <a:srgbClr val="103874"/>
                </a:solidFill>
                <a:latin typeface="Gotham Bold"/>
                <a:cs typeface="Gotham Bold"/>
              </a:rPr>
              <a:t>3. Tifo/tifiamo per il calcio corretto, e tu?</a:t>
            </a:r>
          </a:p>
          <a:p>
            <a:pPr marL="144000" indent="-144000">
              <a:lnSpc>
                <a:spcPct val="120000"/>
              </a:lnSpc>
              <a:buClr>
                <a:srgbClr val="103874"/>
              </a:buClr>
              <a:buSzPct val="120000"/>
            </a:pPr>
            <a:endParaRPr lang="it-IT" sz="900" spc="-30" dirty="0">
              <a:solidFill>
                <a:srgbClr val="103874"/>
              </a:solidFill>
              <a:latin typeface="Gotham Bold"/>
              <a:cs typeface="Gotham Bold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900" spc="-30" dirty="0"/>
              <a:t>L’</a:t>
            </a:r>
            <a:r>
              <a:rPr lang="it-IT" sz="900" spc="-30" dirty="0" err="1"/>
              <a:t>overlay</a:t>
            </a:r>
            <a:r>
              <a:rPr lang="it-IT" sz="900" spc="-30" dirty="0"/>
              <a:t> includerà anche: logo FIGC e MIUR, </a:t>
            </a:r>
            <a:r>
              <a:rPr lang="it-IT" sz="900" spc="-30" dirty="0" err="1"/>
              <a:t>Hashtag</a:t>
            </a:r>
            <a:r>
              <a:rPr lang="it-IT" sz="900" spc="-30" dirty="0"/>
              <a:t> del Contest e un Messaggio</a:t>
            </a:r>
            <a:endParaRPr lang="it-IT" sz="900"/>
          </a:p>
        </p:txBody>
      </p:sp>
      <p:sp>
        <p:nvSpPr>
          <p:cNvPr id="11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" y="3360984"/>
            <a:ext cx="540000" cy="365125"/>
          </a:xfrm>
        </p:spPr>
        <p:txBody>
          <a:bodyPr/>
          <a:lstStyle/>
          <a:p>
            <a:fld id="{268F2754-21CF-2D41-94A7-81D8E873B715}" type="slidenum">
              <a:rPr lang="it-IT" smtClean="0"/>
              <a:t>6</a:t>
            </a:fld>
            <a:endParaRPr lang="it-IT"/>
          </a:p>
        </p:txBody>
      </p:sp>
      <p:grpSp>
        <p:nvGrpSpPr>
          <p:cNvPr id="19" name="Gruppo 18"/>
          <p:cNvGrpSpPr/>
          <p:nvPr/>
        </p:nvGrpSpPr>
        <p:grpSpPr>
          <a:xfrm>
            <a:off x="6312698" y="376158"/>
            <a:ext cx="2387174" cy="833362"/>
            <a:chOff x="5647270" y="376158"/>
            <a:chExt cx="2983329" cy="1041480"/>
          </a:xfrm>
        </p:grpSpPr>
        <p:pic>
          <p:nvPicPr>
            <p:cNvPr id="20" name="Immagine 19" descr="ViR-CS.eps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1490"/>
            <a:stretch/>
          </p:blipFill>
          <p:spPr>
            <a:xfrm>
              <a:off x="6377677" y="563790"/>
              <a:ext cx="1334518" cy="556099"/>
            </a:xfrm>
            <a:prstGeom prst="rect">
              <a:avLst/>
            </a:prstGeom>
          </p:spPr>
        </p:pic>
        <p:pic>
          <p:nvPicPr>
            <p:cNvPr id="21" name="Immagine 20" descr="RagazzeInGioc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8302" y="492900"/>
              <a:ext cx="862297" cy="807997"/>
            </a:xfrm>
            <a:prstGeom prst="rect">
              <a:avLst/>
            </a:prstGeom>
          </p:spPr>
        </p:pic>
        <p:pic>
          <p:nvPicPr>
            <p:cNvPr id="22" name="Immagine 21" descr="Logo Il Calcio e Le Ore di Lezione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7270" y="376158"/>
              <a:ext cx="682652" cy="1041480"/>
            </a:xfrm>
            <a:prstGeom prst="rect">
              <a:avLst/>
            </a:prstGeom>
          </p:spPr>
        </p:pic>
      </p:grpSp>
      <p:pic>
        <p:nvPicPr>
          <p:cNvPr id="12" name="Immagine 11" descr="Logo-Miur_sito-internet-1024x57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71" y="6359883"/>
            <a:ext cx="617972" cy="34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81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2"/>
          <p:cNvSpPr>
            <a:spLocks noGrp="1"/>
          </p:cNvSpPr>
          <p:nvPr>
            <p:ph type="title"/>
          </p:nvPr>
        </p:nvSpPr>
        <p:spPr>
          <a:xfrm>
            <a:off x="1818312" y="2793813"/>
            <a:ext cx="5507376" cy="127037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7000"/>
              </a:lnSpc>
            </a:pPr>
            <a:r>
              <a:rPr lang="it-IT" sz="5000" b="0">
                <a:effectLst>
                  <a:outerShdw blurRad="76200" dist="228600" dir="5400000" sx="130000" sy="130000" rotWithShape="0">
                    <a:schemeClr val="bg1">
                      <a:alpha val="52000"/>
                    </a:schemeClr>
                  </a:outerShdw>
                </a:effectLst>
                <a:latin typeface="Gotham Bold"/>
                <a:cs typeface="Gotham Bold"/>
              </a:rPr>
              <a:t>grazie!</a:t>
            </a:r>
            <a:endParaRPr lang="it-IT" sz="5000" b="0" spc="-150">
              <a:effectLst>
                <a:outerShdw blurRad="76200" dist="228600" dir="5400000" sx="130000" sy="130000" rotWithShape="0">
                  <a:schemeClr val="bg1">
                    <a:alpha val="52000"/>
                  </a:schemeClr>
                </a:outerShdw>
              </a:effectLst>
              <a:latin typeface="Gotham Bold"/>
              <a:cs typeface="Gotham Bold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28" y="4691499"/>
            <a:ext cx="2166345" cy="2422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 descr="Loghi_FIGCMiu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810" y="1631497"/>
            <a:ext cx="2095541" cy="621153"/>
          </a:xfrm>
          <a:prstGeom prst="rect">
            <a:avLst/>
          </a:prstGeom>
        </p:spPr>
      </p:pic>
      <p:pic>
        <p:nvPicPr>
          <p:cNvPr id="7" name="Immagine 6" descr="Logo-Miur_sito-internet-1024x57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546" y="1688647"/>
            <a:ext cx="1061989" cy="59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6469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1286</TotalTime>
  <Words>268</Words>
  <Application>Microsoft Office PowerPoint</Application>
  <PresentationFormat>Presentazione su schermo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Default Theme</vt:lpstr>
      <vt:lpstr>1_Struttura personalizzata</vt:lpstr>
      <vt:lpstr>Struttura personalizzata</vt:lpstr>
      <vt:lpstr>Valori in rete</vt:lpstr>
      <vt:lpstr>Presentazione standard di PowerPoint</vt:lpstr>
      <vt:lpstr>SCUOLA SECONDARIA DI 1° E 2° GRADO CAMPIONATI STUDENTESCHI</vt:lpstr>
      <vt:lpstr>SCUOLA SECONDARIA DI 1° E 2° GRADO CAMPIONATI STUDENTESCHI</vt:lpstr>
      <vt:lpstr>SCUOLA SECONDARIA DI 1° E 2° GRADO #fairplaycontest TESTIMONIAL NAZIONALE DEL RISPETTO</vt:lpstr>
      <vt:lpstr>SCUOLA SECONDARIA DI 1° E 2° GRADO #fairplaycontest TESTIMONIAL NAZIONALE DEL RISPETTO</vt:lpstr>
      <vt:lpstr>grazie!</vt:lpstr>
    </vt:vector>
  </TitlesOfParts>
  <Manager/>
  <Company>MAD ADV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MAD ADV</dc:creator>
  <cp:keywords/>
  <dc:description/>
  <cp:lastModifiedBy>Elisabetta Lauri</cp:lastModifiedBy>
  <cp:revision>134</cp:revision>
  <cp:lastPrinted>2017-11-30T08:43:21Z</cp:lastPrinted>
  <dcterms:created xsi:type="dcterms:W3CDTF">2017-11-07T11:08:37Z</dcterms:created>
  <dcterms:modified xsi:type="dcterms:W3CDTF">2017-12-13T14:09:28Z</dcterms:modified>
  <cp:category/>
</cp:coreProperties>
</file>